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95" r:id="rId1"/>
    <p:sldMasterId id="2147483697" r:id="rId2"/>
    <p:sldMasterId id="2147483683" r:id="rId3"/>
  </p:sldMasterIdLst>
  <p:notesMasterIdLst>
    <p:notesMasterId r:id="rId14"/>
  </p:notesMasterIdLst>
  <p:handoutMasterIdLst>
    <p:handoutMasterId r:id="rId15"/>
  </p:handoutMasterIdLst>
  <p:sldIdLst>
    <p:sldId id="307" r:id="rId4"/>
    <p:sldId id="280" r:id="rId5"/>
    <p:sldId id="320" r:id="rId6"/>
    <p:sldId id="321" r:id="rId7"/>
    <p:sldId id="322" r:id="rId8"/>
    <p:sldId id="323" r:id="rId9"/>
    <p:sldId id="324" r:id="rId10"/>
    <p:sldId id="325" r:id="rId11"/>
    <p:sldId id="326" r:id="rId12"/>
    <p:sldId id="327" r:id="rId13"/>
  </p:sldIdLst>
  <p:sldSz cx="12192000" cy="6858000"/>
  <p:notesSz cx="6858000" cy="9144000"/>
  <p:embeddedFontLst>
    <p:embeddedFont>
      <p:font typeface="Calibri" panose="020F0502020204030204" pitchFamily="34" charset="0"/>
      <p:regular r:id="rId16"/>
      <p:bold r:id="rId17"/>
      <p:italic r:id="rId18"/>
      <p:boldItalic r:id="rId19"/>
    </p:embeddedFont>
    <p:embeddedFont>
      <p:font typeface="Roboto" panose="02000000000000000000" pitchFamily="2" charset="0"/>
      <p:regular r:id="rId20"/>
      <p:bold r:id="rId21"/>
      <p:italic r:id="rId22"/>
      <p:boldItalic r:id="rId2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CC6A"/>
    <a:srgbClr val="54585A"/>
    <a:srgbClr val="FFCC00"/>
    <a:srgbClr val="004376"/>
    <a:srgbClr val="F9F6E5"/>
    <a:srgbClr val="FF640F"/>
    <a:srgbClr val="B3A369"/>
    <a:srgbClr val="6D6137"/>
    <a:srgbClr val="003057"/>
    <a:srgbClr val="D6DBD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06" autoAdjust="0"/>
    <p:restoredTop sz="96327"/>
  </p:normalViewPr>
  <p:slideViewPr>
    <p:cSldViewPr snapToGrid="0" snapToObjects="1">
      <p:cViewPr varScale="1">
        <p:scale>
          <a:sx n="109" d="100"/>
          <a:sy n="109" d="100"/>
        </p:scale>
        <p:origin x="1302" y="96"/>
      </p:cViewPr>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7" d="100"/>
          <a:sy n="97" d="100"/>
        </p:scale>
        <p:origin x="3120"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font" Target="fonts/font6.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handoutMaster" Target="handoutMasters/handoutMaster1.xml"/><Relationship Id="rId23" Type="http://schemas.openxmlformats.org/officeDocument/2006/relationships/font" Target="fonts/font8.fntdata"/><Relationship Id="rId10" Type="http://schemas.openxmlformats.org/officeDocument/2006/relationships/slide" Target="slides/slide7.xml"/><Relationship Id="rId19" Type="http://schemas.openxmlformats.org/officeDocument/2006/relationships/font" Target="fonts/font4.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CA6E295-2078-3A4C-9B3B-128821A974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603100D-CACA-0F41-B537-339726C6A50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77CCEE-F6A5-9F4C-8CE3-50501077053A}" type="datetimeFigureOut">
              <a:rPr lang="en-US" smtClean="0"/>
              <a:t>4/17/2025</a:t>
            </a:fld>
            <a:endParaRPr lang="en-US"/>
          </a:p>
        </p:txBody>
      </p:sp>
      <p:sp>
        <p:nvSpPr>
          <p:cNvPr id="4" name="Footer Placeholder 3">
            <a:extLst>
              <a:ext uri="{FF2B5EF4-FFF2-40B4-BE49-F238E27FC236}">
                <a16:creationId xmlns:a16="http://schemas.microsoft.com/office/drawing/2014/main" id="{1518C585-FF88-2E4D-AADE-9C9529D2F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20F8045-3A37-824A-8710-57C502BDEFA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C957D50-C692-A448-91EE-4B0FAD320CD6}" type="slidenum">
              <a:rPr lang="en-US" smtClean="0"/>
              <a:t>‹#›</a:t>
            </a:fld>
            <a:endParaRPr lang="en-US"/>
          </a:p>
        </p:txBody>
      </p:sp>
    </p:spTree>
    <p:extLst>
      <p:ext uri="{BB962C8B-B14F-4D97-AF65-F5344CB8AC3E}">
        <p14:creationId xmlns:p14="http://schemas.microsoft.com/office/powerpoint/2010/main" val="128509397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jp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890FB0-7803-314F-9BE0-3772887DCBDE}" type="datetimeFigureOut">
              <a:rPr lang="en-US" smtClean="0"/>
              <a:t>4/17/2025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A5D7CC-4584-7D4D-9AC5-26861B0A276E}" type="slidenum">
              <a:rPr lang="en-US" smtClean="0"/>
              <a:t>‹#›</a:t>
            </a:fld>
            <a:endParaRPr lang="en-US"/>
          </a:p>
        </p:txBody>
      </p:sp>
    </p:spTree>
    <p:extLst>
      <p:ext uri="{BB962C8B-B14F-4D97-AF65-F5344CB8AC3E}">
        <p14:creationId xmlns:p14="http://schemas.microsoft.com/office/powerpoint/2010/main" val="18024372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Char char="•"/>
            </a:pPr>
            <a:r>
              <a:rPr lang="en-US" b="1" dirty="0"/>
              <a:t>Opening</a:t>
            </a:r>
            <a:r>
              <a:rPr lang="en-US" dirty="0"/>
              <a:t>: "Good [morning/afternoon], I'm Sina Hassanpouryousefi, and today I'll present my final project on reproducing Graph Attention Networks, a powerful model for graph-structured data."</a:t>
            </a:r>
          </a:p>
          <a:p>
            <a:pPr rtl="0">
              <a:buFont typeface="Arial" panose="020B0604020202020204" pitchFamily="34" charset="0"/>
              <a:buChar char="•"/>
            </a:pPr>
            <a:r>
              <a:rPr lang="en-US" b="1" dirty="0"/>
              <a:t>Highlight Resources</a:t>
            </a:r>
            <a:r>
              <a:rPr lang="en-US" dirty="0"/>
              <a:t>: Point to the video link and GitHub repo, saying, "You can explore the full implementation and a demo video via these links."</a:t>
            </a:r>
          </a:p>
          <a:p>
            <a:pPr rtl="0">
              <a:buFont typeface="Arial" panose="020B0604020202020204" pitchFamily="34" charset="0"/>
              <a:buChar char="•"/>
            </a:pPr>
            <a:r>
              <a:rPr lang="en-US" b="1" dirty="0"/>
              <a:t>Set Expectations</a:t>
            </a:r>
            <a:r>
              <a:rPr lang="en-US" dirty="0"/>
              <a:t>: Briefly mention that the presentation will cover the project's motivation, methodology, results, and insights. Use the visual to grab attention (e.g., "This diagram hints at the attention mechanism we'll dive into").</a:t>
            </a:r>
          </a:p>
          <a:p>
            <a:pPr rtl="0">
              <a:buFont typeface="Arial" panose="020B0604020202020204" pitchFamily="34" charset="0"/>
              <a:buChar char="•"/>
            </a:pPr>
            <a:r>
              <a:rPr lang="en-US" b="1" dirty="0"/>
              <a:t>Transition</a:t>
            </a:r>
            <a:r>
              <a:rPr lang="en-US" dirty="0"/>
              <a:t>: "Let’s start with the project overview and why GATs are important."</a:t>
            </a:r>
          </a:p>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1</a:t>
            </a:fld>
            <a:endParaRPr lang="en-US"/>
          </a:p>
        </p:txBody>
      </p:sp>
    </p:spTree>
    <p:extLst>
      <p:ext uri="{BB962C8B-B14F-4D97-AF65-F5344CB8AC3E}">
        <p14:creationId xmlns:p14="http://schemas.microsoft.com/office/powerpoint/2010/main" val="27284308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Char char="•"/>
            </a:pPr>
            <a:r>
              <a:rPr lang="en-US" b="1" dirty="0"/>
              <a:t>Summarize</a:t>
            </a:r>
            <a:r>
              <a:rPr lang="en-US" dirty="0"/>
              <a:t>: “In summary, we reproduced GAT with 83.3% accuracy, validated its key claims, and built a flexible pipeline for GNN research.” Point to the table: “GAT outperformed all baselines, and attention proved essential.”</a:t>
            </a:r>
          </a:p>
          <a:p>
            <a:pPr rtl="0">
              <a:buFont typeface="Arial" panose="020B0604020202020204" pitchFamily="34" charset="0"/>
              <a:buChar char="•"/>
            </a:pPr>
            <a:r>
              <a:rPr lang="en-US" b="1" dirty="0"/>
              <a:t>Impact</a:t>
            </a:r>
            <a:r>
              <a:rPr lang="en-US" dirty="0"/>
              <a:t>: “This work offers a foundation for studying attention-based GNNs, with interpretable insights into how attention works.”</a:t>
            </a:r>
          </a:p>
          <a:p>
            <a:pPr rtl="0">
              <a:buFont typeface="Arial" panose="020B0604020202020204" pitchFamily="34" charset="0"/>
              <a:buChar char="•"/>
            </a:pPr>
            <a:r>
              <a:rPr lang="en-US" b="1" dirty="0"/>
              <a:t>Close</a:t>
            </a:r>
            <a:r>
              <a:rPr lang="en-US" dirty="0"/>
              <a:t>: “Thank you! I’d love to hear your questions. Check out the GitHub repo for the full code and details.” Show the visual to reinforce the project’s scope.</a:t>
            </a:r>
          </a:p>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10</a:t>
            </a:fld>
            <a:endParaRPr lang="en-US"/>
          </a:p>
        </p:txBody>
      </p:sp>
    </p:spTree>
    <p:extLst>
      <p:ext uri="{BB962C8B-B14F-4D97-AF65-F5344CB8AC3E}">
        <p14:creationId xmlns:p14="http://schemas.microsoft.com/office/powerpoint/2010/main" val="2314766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Char char="•"/>
            </a:pPr>
            <a:r>
              <a:rPr lang="en-US" b="1" dirty="0"/>
              <a:t>Context</a:t>
            </a:r>
            <a:r>
              <a:rPr lang="en-US" dirty="0"/>
              <a:t>: "Graphs are everywhere—think citation networks or social connections—but their non-Euclidean nature makes them tricky for standard neural networks."</a:t>
            </a:r>
          </a:p>
          <a:p>
            <a:pPr rtl="0">
              <a:buFont typeface="Arial" panose="020B0604020202020204" pitchFamily="34" charset="0"/>
              <a:buChar char="•"/>
            </a:pPr>
            <a:r>
              <a:rPr lang="en-US" b="1" dirty="0"/>
              <a:t>Introduce GAT</a:t>
            </a:r>
            <a:r>
              <a:rPr lang="en-US" dirty="0"/>
              <a:t>: "Graph Attention Networks, introduced in 2018, solve this by using attention to focus on important neighbors, unlike GCNs, which treat all neighbors equally." Point to the diagram to contrast GAT and GCN.</a:t>
            </a:r>
          </a:p>
          <a:p>
            <a:pPr rtl="0">
              <a:buFont typeface="Arial" panose="020B0604020202020204" pitchFamily="34" charset="0"/>
              <a:buChar char="•"/>
            </a:pPr>
            <a:r>
              <a:rPr lang="en-US" b="1" dirty="0"/>
              <a:t>Objective</a:t>
            </a:r>
            <a:r>
              <a:rPr lang="en-US" dirty="0"/>
              <a:t>: "My goal was to reproduce GAT’s results, implement baseline models, and test key hypotheses using a custom </a:t>
            </a:r>
            <a:r>
              <a:rPr lang="en-US" dirty="0" err="1"/>
              <a:t>PyTorch</a:t>
            </a:r>
            <a:r>
              <a:rPr lang="en-US" dirty="0"/>
              <a:t> Geometric pipeline, focusing on the Cora dataset."</a:t>
            </a:r>
          </a:p>
          <a:p>
            <a:pPr rtl="0">
              <a:buFont typeface="Arial" panose="020B0604020202020204" pitchFamily="34" charset="0"/>
              <a:buChar char="•"/>
            </a:pPr>
            <a:r>
              <a:rPr lang="en-US" b="1" dirty="0"/>
              <a:t>Engage Audience</a:t>
            </a:r>
            <a:r>
              <a:rPr lang="en-US" dirty="0"/>
              <a:t>: Ask, “Why does attention matter in graphs?” then answer, “It lets the model learn which connections are most relevant, boosting accuracy.”</a:t>
            </a:r>
          </a:p>
          <a:p>
            <a:pPr rtl="0">
              <a:buFont typeface="Arial" panose="020B0604020202020204" pitchFamily="34" charset="0"/>
              <a:buChar char="•"/>
            </a:pPr>
            <a:r>
              <a:rPr lang="en-US" b="1" dirty="0"/>
              <a:t>Transition</a:t>
            </a:r>
            <a:r>
              <a:rPr lang="en-US" dirty="0"/>
              <a:t>: “Next, let’s look at the hypotheses we tested.”</a:t>
            </a:r>
          </a:p>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2</a:t>
            </a:fld>
            <a:endParaRPr lang="en-US"/>
          </a:p>
        </p:txBody>
      </p:sp>
    </p:spTree>
    <p:extLst>
      <p:ext uri="{BB962C8B-B14F-4D97-AF65-F5344CB8AC3E}">
        <p14:creationId xmlns:p14="http://schemas.microsoft.com/office/powerpoint/2010/main" val="28970045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Char char="•"/>
            </a:pPr>
            <a:r>
              <a:rPr lang="en-US" b="1" dirty="0"/>
              <a:t>Frame the Hypotheses</a:t>
            </a:r>
            <a:r>
              <a:rPr lang="en-US" dirty="0"/>
              <a:t>: “The GAT paper made bold claims, and I tested four key hypotheses to validate them.” Walk through each hypothesis briefly, e.g., “H1 claims GAT beats GCN and </a:t>
            </a:r>
            <a:r>
              <a:rPr lang="en-US" dirty="0" err="1"/>
              <a:t>ChebNet</a:t>
            </a:r>
            <a:r>
              <a:rPr lang="en-US" dirty="0"/>
              <a:t> in accuracy.”</a:t>
            </a:r>
          </a:p>
          <a:p>
            <a:pPr rtl="0">
              <a:buFont typeface="Arial" panose="020B0604020202020204" pitchFamily="34" charset="0"/>
              <a:buChar char="•"/>
            </a:pPr>
            <a:r>
              <a:rPr lang="en-US" b="1" dirty="0"/>
              <a:t>Explain Experiments</a:t>
            </a:r>
            <a:r>
              <a:rPr lang="en-US" dirty="0"/>
              <a:t>: “To test these, I trained multiple models on the Cora dataset and ran ablation studies, like Const-GAT, where attention is replaced with uniform weights.” Point to the table for clarity.</a:t>
            </a:r>
          </a:p>
          <a:p>
            <a:pPr rtl="0">
              <a:buFont typeface="Arial" panose="020B0604020202020204" pitchFamily="34" charset="0"/>
              <a:buChar char="•"/>
            </a:pPr>
            <a:r>
              <a:rPr lang="en-US" b="1" dirty="0"/>
              <a:t>Highlight Visualization</a:t>
            </a:r>
            <a:r>
              <a:rPr lang="en-US" dirty="0"/>
              <a:t>: “I also used t-SNE to visualize attention coefficients, checking if high-attention links connect similar nodes.”</a:t>
            </a:r>
          </a:p>
          <a:p>
            <a:pPr rtl="0">
              <a:buFont typeface="Arial" panose="020B0604020202020204" pitchFamily="34" charset="0"/>
              <a:buChar char="•"/>
            </a:pPr>
            <a:r>
              <a:rPr lang="en-US" b="1" dirty="0"/>
              <a:t>Engage</a:t>
            </a:r>
            <a:r>
              <a:rPr lang="en-US" dirty="0"/>
              <a:t>: “What would happen if we removed attention entirely? That’s what H3 tests.” Pause briefly for effect.</a:t>
            </a:r>
          </a:p>
          <a:p>
            <a:pPr rtl="0">
              <a:buFont typeface="Arial" panose="020B0604020202020204" pitchFamily="34" charset="0"/>
              <a:buChar char="•"/>
            </a:pPr>
            <a:r>
              <a:rPr lang="en-US" b="1" dirty="0"/>
              <a:t>Transition</a:t>
            </a:r>
            <a:r>
              <a:rPr lang="en-US" dirty="0"/>
              <a:t>: “Let’s dive into the methodology behind these experiments.”</a:t>
            </a:r>
          </a:p>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3</a:t>
            </a:fld>
            <a:endParaRPr lang="en-US"/>
          </a:p>
        </p:txBody>
      </p:sp>
    </p:spTree>
    <p:extLst>
      <p:ext uri="{BB962C8B-B14F-4D97-AF65-F5344CB8AC3E}">
        <p14:creationId xmlns:p14="http://schemas.microsoft.com/office/powerpoint/2010/main" val="18864080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Char char="•"/>
            </a:pPr>
            <a:r>
              <a:rPr lang="en-US" b="1" dirty="0"/>
              <a:t>Introduce Cora</a:t>
            </a:r>
            <a:r>
              <a:rPr lang="en-US" dirty="0"/>
              <a:t>: “We used the Cora dataset, a citation network with 2708 papers and 7 classes.” Point to the bar chart and note, “It’s imbalanced, with Class 3 having over 800 nodes and Class 6 just 180.”</a:t>
            </a:r>
          </a:p>
          <a:p>
            <a:pPr rtl="0">
              <a:buFont typeface="Arial" panose="020B0604020202020204" pitchFamily="34" charset="0"/>
              <a:buChar char="•"/>
            </a:pPr>
            <a:r>
              <a:rPr lang="en-US" b="1" dirty="0"/>
              <a:t>Preprocessing</a:t>
            </a:r>
            <a:r>
              <a:rPr lang="en-US" dirty="0"/>
              <a:t>: “I normalized features and used </a:t>
            </a:r>
            <a:r>
              <a:rPr lang="en-US" dirty="0" err="1"/>
              <a:t>PyTorch</a:t>
            </a:r>
            <a:r>
              <a:rPr lang="en-US" dirty="0"/>
              <a:t> </a:t>
            </a:r>
            <a:r>
              <a:rPr lang="en-US" dirty="0" err="1"/>
              <a:t>Geometric’s</a:t>
            </a:r>
            <a:r>
              <a:rPr lang="en-US" dirty="0"/>
              <a:t> standard splits for training, validation, and testing.”</a:t>
            </a:r>
          </a:p>
          <a:p>
            <a:pPr rtl="0">
              <a:buFont typeface="Arial" panose="020B0604020202020204" pitchFamily="34" charset="0"/>
              <a:buChar char="•"/>
            </a:pPr>
            <a:r>
              <a:rPr lang="en-US" b="1" dirty="0"/>
              <a:t>Models</a:t>
            </a:r>
            <a:r>
              <a:rPr lang="en-US" dirty="0"/>
              <a:t>: “The star is GAT, with 8 attention heads in the first layer, but I also implemented baselines like GCN and </a:t>
            </a:r>
            <a:r>
              <a:rPr lang="en-US" dirty="0" err="1"/>
              <a:t>GraphSAGE</a:t>
            </a:r>
            <a:r>
              <a:rPr lang="en-US" dirty="0"/>
              <a:t> to compare.” Briefly mention </a:t>
            </a:r>
            <a:r>
              <a:rPr lang="en-US" dirty="0" err="1"/>
              <a:t>train.py’s</a:t>
            </a:r>
            <a:r>
              <a:rPr lang="en-US" dirty="0"/>
              <a:t> role: “This script tied everything together, ensuring fair comparisons.”</a:t>
            </a:r>
          </a:p>
          <a:p>
            <a:pPr rtl="0">
              <a:buFont typeface="Arial" panose="020B0604020202020204" pitchFamily="34" charset="0"/>
              <a:buChar char="•"/>
            </a:pPr>
            <a:r>
              <a:rPr lang="en-US" b="1" dirty="0"/>
              <a:t>Engage</a:t>
            </a:r>
            <a:r>
              <a:rPr lang="en-US" dirty="0"/>
              <a:t>: “Why Cora? Its sparse, imbalanced nature tests how well models handle real-world graph challenges.”</a:t>
            </a:r>
          </a:p>
          <a:p>
            <a:pPr rtl="0">
              <a:buFont typeface="Arial" panose="020B0604020202020204" pitchFamily="34" charset="0"/>
              <a:buChar char="•"/>
            </a:pPr>
            <a:r>
              <a:rPr lang="en-US" b="1" dirty="0"/>
              <a:t>Transition</a:t>
            </a:r>
            <a:r>
              <a:rPr lang="en-US" dirty="0"/>
              <a:t>: “Now, let’s see how these models were trained.”</a:t>
            </a:r>
          </a:p>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4</a:t>
            </a:fld>
            <a:endParaRPr lang="en-US"/>
          </a:p>
        </p:txBody>
      </p:sp>
    </p:spTree>
    <p:extLst>
      <p:ext uri="{BB962C8B-B14F-4D97-AF65-F5344CB8AC3E}">
        <p14:creationId xmlns:p14="http://schemas.microsoft.com/office/powerpoint/2010/main" val="3844502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Char char="•"/>
            </a:pPr>
            <a:r>
              <a:rPr lang="en-US" b="1" dirty="0"/>
              <a:t>Setup</a:t>
            </a:r>
            <a:r>
              <a:rPr lang="en-US" dirty="0"/>
              <a:t>: “All training ran on a CPU—Intel i9 with 64 GB RAM—since no GPU was available. This was fine for Cora’s size.”</a:t>
            </a:r>
          </a:p>
          <a:p>
            <a:pPr rtl="0">
              <a:buFont typeface="Arial" panose="020B0604020202020204" pitchFamily="34" charset="0"/>
              <a:buChar char="•"/>
            </a:pPr>
            <a:r>
              <a:rPr lang="en-US" b="1" dirty="0"/>
              <a:t>Key Details</a:t>
            </a:r>
            <a:r>
              <a:rPr lang="en-US" dirty="0"/>
              <a:t>: “We used </a:t>
            </a:r>
            <a:r>
              <a:rPr lang="en-US" dirty="0" err="1"/>
              <a:t>NLLoss</a:t>
            </a:r>
            <a:r>
              <a:rPr lang="en-US" dirty="0"/>
              <a:t> for multi-class classification, Adam optimizer, and dropout to avoid overfitting. Early stopping saved the best model after 100 epochs without improvement.” Point to the runtime stats: “Each epoch took about 0.1 seconds, with 143 epochs on average.”</a:t>
            </a:r>
          </a:p>
          <a:p>
            <a:pPr rtl="0">
              <a:buFont typeface="Arial" panose="020B0604020202020204" pitchFamily="34" charset="0"/>
              <a:buChar char="•"/>
            </a:pPr>
            <a:r>
              <a:rPr lang="en-US" b="1" dirty="0"/>
              <a:t>Highlight Modularity</a:t>
            </a:r>
            <a:r>
              <a:rPr lang="en-US" dirty="0"/>
              <a:t>: “The train.py script was key—it handled everything from training to visualization, making experiments reproducible.”</a:t>
            </a:r>
          </a:p>
          <a:p>
            <a:pPr rtl="0">
              <a:buFont typeface="Arial" panose="020B0604020202020204" pitchFamily="34" charset="0"/>
              <a:buChar char="•"/>
            </a:pPr>
            <a:r>
              <a:rPr lang="en-US" b="1" dirty="0"/>
              <a:t>Engage</a:t>
            </a:r>
            <a:r>
              <a:rPr lang="en-US" dirty="0"/>
              <a:t>: “Imagine running 50 trials on a CPU—it took careful optimization to keep runtimes reasonable!”</a:t>
            </a:r>
          </a:p>
          <a:p>
            <a:pPr rtl="0">
              <a:buFont typeface="Arial" panose="020B0604020202020204" pitchFamily="34" charset="0"/>
              <a:buChar char="•"/>
            </a:pPr>
            <a:r>
              <a:rPr lang="en-US" b="1" dirty="0"/>
              <a:t>Transition</a:t>
            </a:r>
            <a:r>
              <a:rPr lang="en-US" dirty="0"/>
              <a:t>: “Let’s look at the results of these experiments.”</a:t>
            </a:r>
          </a:p>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5</a:t>
            </a:fld>
            <a:endParaRPr lang="en-US"/>
          </a:p>
        </p:txBody>
      </p:sp>
    </p:spTree>
    <p:extLst>
      <p:ext uri="{BB962C8B-B14F-4D97-AF65-F5344CB8AC3E}">
        <p14:creationId xmlns:p14="http://schemas.microsoft.com/office/powerpoint/2010/main" val="24353767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Char char="•"/>
            </a:pPr>
            <a:r>
              <a:rPr lang="en-US" b="1" dirty="0"/>
              <a:t>Highlight Results</a:t>
            </a:r>
            <a:r>
              <a:rPr lang="en-US" dirty="0"/>
              <a:t>: “Our GAT hit 83.3% accuracy on Cora, nearly identical to the original 83.0%.” Point to Table 1: “It outperformed GCN, </a:t>
            </a:r>
            <a:r>
              <a:rPr lang="en-US" dirty="0" err="1"/>
              <a:t>ChebNet</a:t>
            </a:r>
            <a:r>
              <a:rPr lang="en-US" dirty="0"/>
              <a:t>, and others, confirming Hypothesis H1.”</a:t>
            </a:r>
          </a:p>
          <a:p>
            <a:pPr rtl="0">
              <a:buFont typeface="Arial" panose="020B0604020202020204" pitchFamily="34" charset="0"/>
              <a:buChar char="•"/>
            </a:pPr>
            <a:r>
              <a:rPr lang="en-US" b="1" dirty="0"/>
              <a:t>Ablations</a:t>
            </a:r>
            <a:r>
              <a:rPr lang="en-US" dirty="0"/>
              <a:t>: “Const-GAT, with uniform weights, dropped to 80.1%, proving attention’s value (H3). We also found 8 attention heads worked best, supporting H4.”</a:t>
            </a:r>
          </a:p>
          <a:p>
            <a:pPr rtl="0">
              <a:buFont typeface="Arial" panose="020B0604020202020204" pitchFamily="34" charset="0"/>
              <a:buChar char="•"/>
            </a:pPr>
            <a:r>
              <a:rPr lang="en-US" b="1" dirty="0"/>
              <a:t>Visuals</a:t>
            </a:r>
            <a:r>
              <a:rPr lang="en-US" dirty="0"/>
              <a:t>: Show Figure 2: “These plots show GAT’s stable accuracy and F1 growth, shrinking loss, and a confusion matrix highlighting class-wise predictions.”</a:t>
            </a:r>
          </a:p>
          <a:p>
            <a:pPr rtl="0">
              <a:buFont typeface="Arial" panose="020B0604020202020204" pitchFamily="34" charset="0"/>
              <a:buChar char="•"/>
            </a:pPr>
            <a:r>
              <a:rPr lang="en-US" b="1" dirty="0"/>
              <a:t>Engage</a:t>
            </a:r>
            <a:r>
              <a:rPr lang="en-US" dirty="0"/>
              <a:t>: “Why does GAT win? Its attention mechanism adapts to the graph’s structure, unlike GCN’s fixed weights.”</a:t>
            </a:r>
          </a:p>
          <a:p>
            <a:pPr rtl="0">
              <a:buFont typeface="Arial" panose="020B0604020202020204" pitchFamily="34" charset="0"/>
              <a:buChar char="•"/>
            </a:pPr>
            <a:r>
              <a:rPr lang="en-US" b="1" dirty="0"/>
              <a:t>Transition</a:t>
            </a:r>
            <a:r>
              <a:rPr lang="en-US" dirty="0"/>
              <a:t>: “Next, let’s explore attention’s role through visualization.”</a:t>
            </a:r>
          </a:p>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6</a:t>
            </a:fld>
            <a:endParaRPr lang="en-US"/>
          </a:p>
        </p:txBody>
      </p:sp>
    </p:spTree>
    <p:extLst>
      <p:ext uri="{BB962C8B-B14F-4D97-AF65-F5344CB8AC3E}">
        <p14:creationId xmlns:p14="http://schemas.microsoft.com/office/powerpoint/2010/main" val="6636371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Char char="•"/>
            </a:pPr>
            <a:r>
              <a:rPr lang="en-US" b="1" dirty="0"/>
              <a:t>Introduce Visualization</a:t>
            </a:r>
            <a:r>
              <a:rPr lang="en-US" dirty="0"/>
              <a:t>: “To test Hypothesis H2, I visualized attention coefficients using t-SNE, which projects nodes into 2D space.”</a:t>
            </a:r>
          </a:p>
          <a:p>
            <a:pPr rtl="0">
              <a:buFont typeface="Arial" panose="020B0604020202020204" pitchFamily="34" charset="0"/>
              <a:buChar char="•"/>
            </a:pPr>
            <a:r>
              <a:rPr lang="en-US" b="1" dirty="0"/>
              <a:t>Show Plot</a:t>
            </a:r>
            <a:r>
              <a:rPr lang="en-US" dirty="0"/>
              <a:t>: Point to the t-SNE plot: “Nodes are colored by class, and thicker edges show high-attention links. Notice how these often connect same-class nodes, confirming that GAT learns semantically meaningful weights.”</a:t>
            </a:r>
          </a:p>
          <a:p>
            <a:pPr rtl="0">
              <a:buFont typeface="Arial" panose="020B0604020202020204" pitchFamily="34" charset="0"/>
              <a:buChar char="•"/>
            </a:pPr>
            <a:r>
              <a:rPr lang="en-US" b="1" dirty="0"/>
              <a:t>Challenges</a:t>
            </a:r>
            <a:r>
              <a:rPr lang="en-US" dirty="0"/>
              <a:t>: “Getting these coefficients wasn’t easy—it required custom hooks in </a:t>
            </a:r>
            <a:r>
              <a:rPr lang="en-US" dirty="0" err="1"/>
              <a:t>PyTorch</a:t>
            </a:r>
            <a:r>
              <a:rPr lang="en-US" dirty="0"/>
              <a:t> Geometric, but the insights were worth it.”</a:t>
            </a:r>
          </a:p>
          <a:p>
            <a:pPr rtl="0">
              <a:buFont typeface="Arial" panose="020B0604020202020204" pitchFamily="34" charset="0"/>
              <a:buChar char="•"/>
            </a:pPr>
            <a:r>
              <a:rPr lang="en-US" b="1" dirty="0"/>
              <a:t>Engage</a:t>
            </a:r>
            <a:r>
              <a:rPr lang="en-US" dirty="0"/>
              <a:t>: “This shows attention isn’t just math—it’s interpretable, like focusing on relevant citations in a paper.”</a:t>
            </a:r>
          </a:p>
          <a:p>
            <a:pPr rtl="0">
              <a:buFont typeface="Arial" panose="020B0604020202020204" pitchFamily="34" charset="0"/>
              <a:buChar char="•"/>
            </a:pPr>
            <a:r>
              <a:rPr lang="en-US" b="1" dirty="0"/>
              <a:t>Transition</a:t>
            </a:r>
            <a:r>
              <a:rPr lang="en-US" dirty="0"/>
              <a:t>: “Let’s discuss the broader implications and challenges of this work.”</a:t>
            </a:r>
          </a:p>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7</a:t>
            </a:fld>
            <a:endParaRPr lang="en-US"/>
          </a:p>
        </p:txBody>
      </p:sp>
    </p:spTree>
    <p:extLst>
      <p:ext uri="{BB962C8B-B14F-4D97-AF65-F5344CB8AC3E}">
        <p14:creationId xmlns:p14="http://schemas.microsoft.com/office/powerpoint/2010/main" val="19086965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Char char="•"/>
            </a:pPr>
            <a:r>
              <a:rPr lang="en-US" b="1" dirty="0"/>
              <a:t>Summarize Reproducibility</a:t>
            </a:r>
            <a:r>
              <a:rPr lang="en-US" dirty="0"/>
              <a:t>: “The GAT paper is highly reproducible—our 83.3% accuracy nearly matches the original 83.0%.”</a:t>
            </a:r>
          </a:p>
          <a:p>
            <a:pPr rtl="0">
              <a:buFont typeface="Arial" panose="020B0604020202020204" pitchFamily="34" charset="0"/>
              <a:buChar char="•"/>
            </a:pPr>
            <a:r>
              <a:rPr lang="en-US" b="1" dirty="0"/>
              <a:t>Facilitators</a:t>
            </a:r>
            <a:r>
              <a:rPr lang="en-US" dirty="0"/>
              <a:t>: “The clear paper, </a:t>
            </a:r>
            <a:r>
              <a:rPr lang="en-US" dirty="0" err="1"/>
              <a:t>PyTorch</a:t>
            </a:r>
            <a:r>
              <a:rPr lang="en-US" dirty="0"/>
              <a:t> </a:t>
            </a:r>
            <a:r>
              <a:rPr lang="en-US" dirty="0" err="1"/>
              <a:t>Geometric’s</a:t>
            </a:r>
            <a:r>
              <a:rPr lang="en-US" dirty="0"/>
              <a:t> Cora dataset, and my train.py script made this possible. LLMs also helped scaffold code.” Show the train.py screenshot: “This script unified training and evaluation.”</a:t>
            </a:r>
          </a:p>
          <a:p>
            <a:pPr rtl="0">
              <a:buFont typeface="Arial" panose="020B0604020202020204" pitchFamily="34" charset="0"/>
              <a:buChar char="•"/>
            </a:pPr>
            <a:r>
              <a:rPr lang="en-US" b="1" dirty="0"/>
              <a:t>Challenges</a:t>
            </a:r>
            <a:r>
              <a:rPr lang="en-US" dirty="0"/>
              <a:t>: “We faced hurdles: only Cora was accessible, and visualizing attention required custom tools. Tuning dropout was also tricky but critical.”</a:t>
            </a:r>
          </a:p>
          <a:p>
            <a:pPr rtl="0">
              <a:buFont typeface="Arial" panose="020B0604020202020204" pitchFamily="34" charset="0"/>
              <a:buChar char="•"/>
            </a:pPr>
            <a:r>
              <a:rPr lang="en-US" b="1" dirty="0"/>
              <a:t>Engage</a:t>
            </a:r>
            <a:r>
              <a:rPr lang="en-US" dirty="0"/>
              <a:t>: “Reproducibility isn’t just about results—it’s about building tools others can use, like this pipeline.”</a:t>
            </a:r>
          </a:p>
          <a:p>
            <a:pPr rtl="0">
              <a:buFont typeface="Arial" panose="020B0604020202020204" pitchFamily="34" charset="0"/>
              <a:buChar char="•"/>
            </a:pPr>
            <a:r>
              <a:rPr lang="en-US" b="1" dirty="0"/>
              <a:t>Transition</a:t>
            </a:r>
            <a:r>
              <a:rPr lang="en-US" dirty="0"/>
              <a:t>: “Let’s wrap up with recommendations and next steps.”</a:t>
            </a:r>
          </a:p>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8</a:t>
            </a:fld>
            <a:endParaRPr lang="en-US"/>
          </a:p>
        </p:txBody>
      </p:sp>
    </p:spTree>
    <p:extLst>
      <p:ext uri="{BB962C8B-B14F-4D97-AF65-F5344CB8AC3E}">
        <p14:creationId xmlns:p14="http://schemas.microsoft.com/office/powerpoint/2010/main" val="3988511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Char char="•"/>
            </a:pPr>
            <a:r>
              <a:rPr lang="en-US" b="1" dirty="0"/>
              <a:t>Recommendations</a:t>
            </a:r>
            <a:r>
              <a:rPr lang="en-US" dirty="0"/>
              <a:t>: “For authors, I suggest sharing full configs and visualization tools to ease reproduction. For reproducers, use </a:t>
            </a:r>
            <a:r>
              <a:rPr lang="en-US" dirty="0" err="1"/>
              <a:t>PyTorch</a:t>
            </a:r>
            <a:r>
              <a:rPr lang="en-US" dirty="0"/>
              <a:t> Geometric and specific LLM prompts, and always check edge symmetry.”</a:t>
            </a:r>
          </a:p>
          <a:p>
            <a:pPr rtl="0">
              <a:buFont typeface="Arial" panose="020B0604020202020204" pitchFamily="34" charset="0"/>
              <a:buChar char="•"/>
            </a:pPr>
            <a:r>
              <a:rPr lang="en-US" b="1" dirty="0"/>
              <a:t>Future Work</a:t>
            </a:r>
            <a:r>
              <a:rPr lang="en-US" dirty="0"/>
              <a:t>: “Next, I’d love to test </a:t>
            </a:r>
            <a:r>
              <a:rPr lang="en-US" dirty="0" err="1"/>
              <a:t>Citeseer</a:t>
            </a:r>
            <a:r>
              <a:rPr lang="en-US" dirty="0"/>
              <a:t> and </a:t>
            </a:r>
            <a:r>
              <a:rPr lang="en-US" dirty="0" err="1"/>
              <a:t>Pubmed</a:t>
            </a:r>
            <a:r>
              <a:rPr lang="en-US" dirty="0"/>
              <a:t>, add edge features to attention, and extend GAT to graph-level tasks.” Point to the roadmap graphic: “This framework is ready for these extensions.”</a:t>
            </a:r>
          </a:p>
          <a:p>
            <a:pPr rtl="0">
              <a:buFont typeface="Arial" panose="020B0604020202020204" pitchFamily="34" charset="0"/>
              <a:buChar char="•"/>
            </a:pPr>
            <a:r>
              <a:rPr lang="en-US" b="1" dirty="0"/>
              <a:t>Engage</a:t>
            </a:r>
            <a:r>
              <a:rPr lang="en-US" dirty="0"/>
              <a:t>: “What’s exciting is how this pipeline can support new GNN research—imagine applying GAT to social networks or molecules.”</a:t>
            </a:r>
          </a:p>
          <a:p>
            <a:pPr rtl="0">
              <a:buFont typeface="Arial" panose="020B0604020202020204" pitchFamily="34" charset="0"/>
              <a:buChar char="•"/>
            </a:pPr>
            <a:r>
              <a:rPr lang="en-US" b="1" dirty="0"/>
              <a:t>Transition</a:t>
            </a:r>
            <a:r>
              <a:rPr lang="en-US" dirty="0"/>
              <a:t>: “Let’s conclude with key takeaways.”</a:t>
            </a:r>
          </a:p>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9</a:t>
            </a:fld>
            <a:endParaRPr lang="en-US"/>
          </a:p>
        </p:txBody>
      </p:sp>
    </p:spTree>
    <p:extLst>
      <p:ext uri="{BB962C8B-B14F-4D97-AF65-F5344CB8AC3E}">
        <p14:creationId xmlns:p14="http://schemas.microsoft.com/office/powerpoint/2010/main" val="15270195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Title Placeholder 10">
            <a:extLst>
              <a:ext uri="{FF2B5EF4-FFF2-40B4-BE49-F238E27FC236}">
                <a16:creationId xmlns:a16="http://schemas.microsoft.com/office/drawing/2014/main" id="{03435116-8EC1-A548-452A-A5744ECD0FD6}"/>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
        <p:nvSpPr>
          <p:cNvPr id="11" name="Text Placeholder 11">
            <a:extLst>
              <a:ext uri="{FF2B5EF4-FFF2-40B4-BE49-F238E27FC236}">
                <a16:creationId xmlns:a16="http://schemas.microsoft.com/office/drawing/2014/main" id="{BE800B03-ECF5-F0B1-7514-4FC09CECE7E4}"/>
              </a:ext>
            </a:extLst>
          </p:cNvPr>
          <p:cNvSpPr>
            <a:spLocks noGrp="1"/>
          </p:cNvSpPr>
          <p:nvPr>
            <p:ph idx="1"/>
          </p:nvPr>
        </p:nvSpPr>
        <p:spPr>
          <a:xfrm>
            <a:off x="2447108" y="4441370"/>
            <a:ext cx="8906692" cy="625930"/>
          </a:xfrm>
          <a:prstGeom prst="rect">
            <a:avLst/>
          </a:prstGeom>
        </p:spPr>
        <p:txBody>
          <a:bodyPr vert="horz" lIns="91440" tIns="45720" rIns="91440" bIns="45720" rtlCol="0">
            <a:normAutofit/>
          </a:bodyPr>
          <a:lstStyle/>
          <a:p>
            <a:r>
              <a:rPr lang="en-US" dirty="0"/>
              <a:t>Click to edit Master subtitle style</a:t>
            </a:r>
          </a:p>
        </p:txBody>
      </p:sp>
    </p:spTree>
    <p:extLst>
      <p:ext uri="{BB962C8B-B14F-4D97-AF65-F5344CB8AC3E}">
        <p14:creationId xmlns:p14="http://schemas.microsoft.com/office/powerpoint/2010/main" val="4114190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Gallery">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4/17/2025</a:t>
            </a:fld>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Picture Placeholder 2">
            <a:extLst>
              <a:ext uri="{FF2B5EF4-FFF2-40B4-BE49-F238E27FC236}">
                <a16:creationId xmlns:a16="http://schemas.microsoft.com/office/drawing/2014/main" id="{7EB05746-5DE4-07B1-5611-4EEBAF38DE1E}"/>
              </a:ext>
            </a:extLst>
          </p:cNvPr>
          <p:cNvSpPr>
            <a:spLocks noGrp="1"/>
          </p:cNvSpPr>
          <p:nvPr>
            <p:ph type="pic" sz="quarter" idx="13"/>
          </p:nvPr>
        </p:nvSpPr>
        <p:spPr>
          <a:xfrm>
            <a:off x="381000" y="1425402"/>
            <a:ext cx="3074469" cy="2081855"/>
          </a:xfrm>
        </p:spPr>
        <p:txBody>
          <a:bodyPr/>
          <a:lstStyle/>
          <a:p>
            <a:endParaRPr lang="en-US"/>
          </a:p>
        </p:txBody>
      </p:sp>
      <p:sp>
        <p:nvSpPr>
          <p:cNvPr id="4" name="Picture Placeholder 2">
            <a:extLst>
              <a:ext uri="{FF2B5EF4-FFF2-40B4-BE49-F238E27FC236}">
                <a16:creationId xmlns:a16="http://schemas.microsoft.com/office/drawing/2014/main" id="{03F001E6-D6D1-A396-EE07-7790621213EA}"/>
              </a:ext>
            </a:extLst>
          </p:cNvPr>
          <p:cNvSpPr>
            <a:spLocks noGrp="1"/>
          </p:cNvSpPr>
          <p:nvPr>
            <p:ph type="pic" sz="quarter" idx="14"/>
          </p:nvPr>
        </p:nvSpPr>
        <p:spPr>
          <a:xfrm>
            <a:off x="3771394" y="1425402"/>
            <a:ext cx="3074469" cy="2081855"/>
          </a:xfrm>
        </p:spPr>
        <p:txBody>
          <a:bodyPr/>
          <a:lstStyle/>
          <a:p>
            <a:endParaRPr lang="en-US"/>
          </a:p>
        </p:txBody>
      </p:sp>
      <p:sp>
        <p:nvSpPr>
          <p:cNvPr id="5" name="Picture Placeholder 2">
            <a:extLst>
              <a:ext uri="{FF2B5EF4-FFF2-40B4-BE49-F238E27FC236}">
                <a16:creationId xmlns:a16="http://schemas.microsoft.com/office/drawing/2014/main" id="{02BD7855-1EA6-1102-5122-4BF617ED2DCB}"/>
              </a:ext>
            </a:extLst>
          </p:cNvPr>
          <p:cNvSpPr>
            <a:spLocks noGrp="1"/>
          </p:cNvSpPr>
          <p:nvPr>
            <p:ph type="pic" sz="quarter" idx="15"/>
          </p:nvPr>
        </p:nvSpPr>
        <p:spPr>
          <a:xfrm>
            <a:off x="7178140" y="1425402"/>
            <a:ext cx="3074469" cy="2081855"/>
          </a:xfrm>
        </p:spPr>
        <p:txBody>
          <a:bodyPr/>
          <a:lstStyle/>
          <a:p>
            <a:endParaRPr lang="en-US"/>
          </a:p>
        </p:txBody>
      </p:sp>
      <p:sp>
        <p:nvSpPr>
          <p:cNvPr id="6" name="Picture Placeholder 2">
            <a:extLst>
              <a:ext uri="{FF2B5EF4-FFF2-40B4-BE49-F238E27FC236}">
                <a16:creationId xmlns:a16="http://schemas.microsoft.com/office/drawing/2014/main" id="{93DB0072-B1E4-2B67-CD64-AFD0CADC50A0}"/>
              </a:ext>
            </a:extLst>
          </p:cNvPr>
          <p:cNvSpPr>
            <a:spLocks noGrp="1"/>
          </p:cNvSpPr>
          <p:nvPr>
            <p:ph type="pic" sz="quarter" idx="16"/>
          </p:nvPr>
        </p:nvSpPr>
        <p:spPr>
          <a:xfrm>
            <a:off x="381000" y="3772092"/>
            <a:ext cx="3074469" cy="2081855"/>
          </a:xfrm>
        </p:spPr>
        <p:txBody>
          <a:bodyPr/>
          <a:lstStyle/>
          <a:p>
            <a:endParaRPr lang="en-US"/>
          </a:p>
        </p:txBody>
      </p:sp>
      <p:sp>
        <p:nvSpPr>
          <p:cNvPr id="16" name="Picture Placeholder 2">
            <a:extLst>
              <a:ext uri="{FF2B5EF4-FFF2-40B4-BE49-F238E27FC236}">
                <a16:creationId xmlns:a16="http://schemas.microsoft.com/office/drawing/2014/main" id="{F12EFAB6-9D79-46A4-1400-FA689BD1831A}"/>
              </a:ext>
            </a:extLst>
          </p:cNvPr>
          <p:cNvSpPr>
            <a:spLocks noGrp="1"/>
          </p:cNvSpPr>
          <p:nvPr>
            <p:ph type="pic" sz="quarter" idx="17"/>
          </p:nvPr>
        </p:nvSpPr>
        <p:spPr>
          <a:xfrm>
            <a:off x="3771394" y="3772092"/>
            <a:ext cx="3074469" cy="2081855"/>
          </a:xfrm>
        </p:spPr>
        <p:txBody>
          <a:bodyPr/>
          <a:lstStyle/>
          <a:p>
            <a:endParaRPr lang="en-US"/>
          </a:p>
        </p:txBody>
      </p:sp>
      <p:sp>
        <p:nvSpPr>
          <p:cNvPr id="17" name="Picture Placeholder 2">
            <a:extLst>
              <a:ext uri="{FF2B5EF4-FFF2-40B4-BE49-F238E27FC236}">
                <a16:creationId xmlns:a16="http://schemas.microsoft.com/office/drawing/2014/main" id="{F8E2A34E-676C-226E-E8A6-42635E9CC189}"/>
              </a:ext>
            </a:extLst>
          </p:cNvPr>
          <p:cNvSpPr>
            <a:spLocks noGrp="1"/>
          </p:cNvSpPr>
          <p:nvPr>
            <p:ph type="pic" sz="quarter" idx="18"/>
          </p:nvPr>
        </p:nvSpPr>
        <p:spPr>
          <a:xfrm>
            <a:off x="7178140" y="3772092"/>
            <a:ext cx="3074469" cy="2081855"/>
          </a:xfrm>
        </p:spPr>
        <p:txBody>
          <a:bodyPr/>
          <a:lstStyle/>
          <a:p>
            <a:endParaRPr lang="en-US"/>
          </a:p>
        </p:txBody>
      </p:sp>
    </p:spTree>
    <p:extLst>
      <p:ext uri="{BB962C8B-B14F-4D97-AF65-F5344CB8AC3E}">
        <p14:creationId xmlns:p14="http://schemas.microsoft.com/office/powerpoint/2010/main" val="2182641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4/17/2025</a:t>
            </a:fld>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642338" y="457201"/>
            <a:ext cx="716866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4/17/2025</a:t>
            </a:fld>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614203" y="457201"/>
            <a:ext cx="7196798" cy="49839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50"/>
            <a:ext cx="3932767" cy="316628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4/17/2025</a:t>
            </a:fld>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7AD69-3205-BCCD-4E2D-E72B1D3B187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E0D675-7591-9D83-10A1-2FEED657724E}"/>
              </a:ext>
            </a:extLst>
          </p:cNvPr>
          <p:cNvSpPr>
            <a:spLocks noGrp="1"/>
          </p:cNvSpPr>
          <p:nvPr>
            <p:ph type="dt" sz="half" idx="10"/>
          </p:nvPr>
        </p:nvSpPr>
        <p:spPr/>
        <p:txBody>
          <a:bodyPr/>
          <a:lstStyle/>
          <a:p>
            <a:fld id="{016554A5-B4DD-7045-B047-B7DA6D1E70A4}" type="datetimeFigureOut">
              <a:rPr lang="en-US" smtClean="0"/>
              <a:pPr/>
              <a:t>4/17/2025</a:t>
            </a:fld>
            <a:endParaRPr lang="en-US" dirty="0"/>
          </a:p>
        </p:txBody>
      </p:sp>
      <p:sp>
        <p:nvSpPr>
          <p:cNvPr id="4" name="Slide Number Placeholder 3">
            <a:extLst>
              <a:ext uri="{FF2B5EF4-FFF2-40B4-BE49-F238E27FC236}">
                <a16:creationId xmlns:a16="http://schemas.microsoft.com/office/drawing/2014/main" id="{56C7773C-2F41-C6E1-AAB5-9601AB572047}"/>
              </a:ext>
            </a:extLst>
          </p:cNvPr>
          <p:cNvSpPr>
            <a:spLocks noGrp="1"/>
          </p:cNvSpPr>
          <p:nvPr>
            <p:ph type="sldNum" sz="quarter" idx="11"/>
          </p:nvPr>
        </p:nvSpPr>
        <p:spPr/>
        <p:txBody>
          <a:bodyPr/>
          <a:lstStyle/>
          <a:p>
            <a:fld id="{AE678206-0642-9F48-9727-6B519CB285FA}" type="slidenum">
              <a:rPr lang="en-US" smtClean="0"/>
              <a:pPr/>
              <a:t>‹#›</a:t>
            </a:fld>
            <a:endParaRPr lang="en-US" dirty="0"/>
          </a:p>
        </p:txBody>
      </p:sp>
      <p:sp>
        <p:nvSpPr>
          <p:cNvPr id="6" name="Chart Placeholder 5">
            <a:extLst>
              <a:ext uri="{FF2B5EF4-FFF2-40B4-BE49-F238E27FC236}">
                <a16:creationId xmlns:a16="http://schemas.microsoft.com/office/drawing/2014/main" id="{A169B0B5-D05E-C4AE-458A-3F4627989B43}"/>
              </a:ext>
            </a:extLst>
          </p:cNvPr>
          <p:cNvSpPr>
            <a:spLocks noGrp="1"/>
          </p:cNvSpPr>
          <p:nvPr>
            <p:ph type="chart" sz="quarter" idx="12"/>
          </p:nvPr>
        </p:nvSpPr>
        <p:spPr>
          <a:xfrm>
            <a:off x="381000" y="1435100"/>
            <a:ext cx="7510463" cy="4572000"/>
          </a:xfrm>
        </p:spPr>
        <p:txBody>
          <a:bodyPr/>
          <a:lstStyle/>
          <a:p>
            <a:endParaRPr lang="en-US"/>
          </a:p>
        </p:txBody>
      </p:sp>
      <p:sp>
        <p:nvSpPr>
          <p:cNvPr id="8" name="Text Placeholder 7">
            <a:extLst>
              <a:ext uri="{FF2B5EF4-FFF2-40B4-BE49-F238E27FC236}">
                <a16:creationId xmlns:a16="http://schemas.microsoft.com/office/drawing/2014/main" id="{3AA2623B-F27F-1862-1049-4ADBDCD7601C}"/>
              </a:ext>
            </a:extLst>
          </p:cNvPr>
          <p:cNvSpPr>
            <a:spLocks noGrp="1"/>
          </p:cNvSpPr>
          <p:nvPr>
            <p:ph type="body" sz="quarter" idx="13"/>
          </p:nvPr>
        </p:nvSpPr>
        <p:spPr>
          <a:xfrm>
            <a:off x="8116888" y="1435100"/>
            <a:ext cx="3694112" cy="3417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2337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 Full Photo">
    <p:bg>
      <p:bgPr>
        <a:blipFill dpi="0" rotWithShape="1">
          <a:blip r:embed="rId2">
            <a:lum/>
          </a:blip>
          <a:srcRect/>
          <a:stretch>
            <a:fillRect t="-11000" b="-11000"/>
          </a:stretch>
        </a:blipFill>
        <a:effectLst/>
      </p:bgPr>
    </p:bg>
    <p:spTree>
      <p:nvGrpSpPr>
        <p:cNvPr id="1" name=""/>
        <p:cNvGrpSpPr/>
        <p:nvPr/>
      </p:nvGrpSpPr>
      <p:grpSpPr>
        <a:xfrm>
          <a:off x="0" y="0"/>
          <a:ext cx="0" cy="0"/>
          <a:chOff x="0" y="0"/>
          <a:chExt cx="0" cy="0"/>
        </a:xfrm>
      </p:grpSpPr>
      <p:sp>
        <p:nvSpPr>
          <p:cNvPr id="10" name="Title Placeholder 10">
            <a:extLst>
              <a:ext uri="{FF2B5EF4-FFF2-40B4-BE49-F238E27FC236}">
                <a16:creationId xmlns:a16="http://schemas.microsoft.com/office/drawing/2014/main" id="{03435116-8EC1-A548-452A-A5744ECD0FD6}"/>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lvl1pPr>
              <a:defRPr>
                <a:solidFill>
                  <a:schemeClr val="bg1"/>
                </a:solidFill>
              </a:defRPr>
            </a:lvl1pPr>
          </a:lstStyle>
          <a:p>
            <a:r>
              <a:rPr lang="en-US" dirty="0"/>
              <a:t>Click to edit </a:t>
            </a:r>
            <a:br>
              <a:rPr lang="en-US" dirty="0"/>
            </a:br>
            <a:r>
              <a:rPr lang="en-US" dirty="0"/>
              <a:t>Master title style</a:t>
            </a:r>
          </a:p>
        </p:txBody>
      </p:sp>
      <p:sp>
        <p:nvSpPr>
          <p:cNvPr id="11" name="Text Placeholder 11">
            <a:extLst>
              <a:ext uri="{FF2B5EF4-FFF2-40B4-BE49-F238E27FC236}">
                <a16:creationId xmlns:a16="http://schemas.microsoft.com/office/drawing/2014/main" id="{BE800B03-ECF5-F0B1-7514-4FC09CECE7E4}"/>
              </a:ext>
            </a:extLst>
          </p:cNvPr>
          <p:cNvSpPr>
            <a:spLocks noGrp="1"/>
          </p:cNvSpPr>
          <p:nvPr>
            <p:ph idx="1"/>
          </p:nvPr>
        </p:nvSpPr>
        <p:spPr>
          <a:xfrm>
            <a:off x="2447108" y="4441370"/>
            <a:ext cx="8906692" cy="625930"/>
          </a:xfrm>
          <a:prstGeom prst="rect">
            <a:avLst/>
          </a:prstGeom>
        </p:spPr>
        <p:txBody>
          <a:bodyPr vert="horz" lIns="91440" tIns="45720" rIns="91440" bIns="45720" rtlCol="0">
            <a:normAutofit/>
          </a:bodyPr>
          <a:lstStyle>
            <a:lvl1pPr>
              <a:defRPr>
                <a:solidFill>
                  <a:schemeClr val="bg1"/>
                </a:solidFill>
              </a:defRPr>
            </a:lvl1pPr>
          </a:lstStyle>
          <a:p>
            <a:r>
              <a:rPr lang="en-US" dirty="0"/>
              <a:t>Click to edit Master subtitle style</a:t>
            </a:r>
          </a:p>
        </p:txBody>
      </p:sp>
      <p:pic>
        <p:nvPicPr>
          <p:cNvPr id="3" name="Picture 2">
            <a:extLst>
              <a:ext uri="{FF2B5EF4-FFF2-40B4-BE49-F238E27FC236}">
                <a16:creationId xmlns:a16="http://schemas.microsoft.com/office/drawing/2014/main" id="{CAA14450-E163-A0FB-AE33-14F2CE668DE1}"/>
              </a:ext>
            </a:extLst>
          </p:cNvPr>
          <p:cNvPicPr>
            <a:picLocks noChangeAspect="1"/>
          </p:cNvPicPr>
          <p:nvPr userDrawn="1"/>
        </p:nvPicPr>
        <p:blipFill rotWithShape="1">
          <a:blip r:embed="rId3"/>
          <a:srcRect t="73770"/>
          <a:stretch/>
        </p:blipFill>
        <p:spPr>
          <a:xfrm>
            <a:off x="1" y="5059179"/>
            <a:ext cx="12191999" cy="1798821"/>
          </a:xfrm>
          <a:prstGeom prst="rect">
            <a:avLst/>
          </a:prstGeom>
        </p:spPr>
      </p:pic>
    </p:spTree>
    <p:extLst>
      <p:ext uri="{BB962C8B-B14F-4D97-AF65-F5344CB8AC3E}">
        <p14:creationId xmlns:p14="http://schemas.microsoft.com/office/powerpoint/2010/main" val="2704301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s - Pla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5FCBB805-91EF-D0F1-B5CA-BCA3290EA431}"/>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42813725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s - Kende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28D4045A-E327-4892-6A89-6CBE5583D417}"/>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1366797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ders - Tech Tow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6B75A76D-59A5-A55D-8427-D310560791ED}"/>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781624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viders - Wrec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E3126A54-2183-1E0F-7A09-1B69C88EFBF2}"/>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1680686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4/17/2025</a:t>
            </a:fld>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22565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22565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4/17/2025</a:t>
            </a:fld>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8"/>
            <a:ext cx="5617633" cy="336247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8"/>
            <a:ext cx="5638800" cy="336247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4/17/2025</a:t>
            </a:fld>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2046095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4.jpg"/><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10" Type="http://schemas.openxmlformats.org/officeDocument/2006/relationships/image" Target="../media/image8.png"/><Relationship Id="rId4" Type="http://schemas.openxmlformats.org/officeDocument/2006/relationships/slideLayout" Target="../slideLayouts/slideLayout10.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1C16630-5558-9114-4463-47E138DB6255}"/>
              </a:ext>
            </a:extLst>
          </p:cNvPr>
          <p:cNvSpPr txBox="1">
            <a:spLocks/>
          </p:cNvSpPr>
          <p:nvPr userDrawn="1"/>
        </p:nvSpPr>
        <p:spPr>
          <a:xfrm>
            <a:off x="2447108" y="1680753"/>
            <a:ext cx="8682445" cy="2760617"/>
          </a:xfrm>
          <a:prstGeom prst="rect">
            <a:avLst/>
          </a:prstGeom>
        </p:spPr>
        <p:txBody>
          <a:bodyPr anchor="ctr" anchorCtr="0">
            <a:normAutofit/>
          </a:bodyPr>
          <a:lstStyle>
            <a:lvl1pPr algn="l" defTabSz="342900" rtl="0" eaLnBrk="1" latinLnBrk="0" hangingPunct="1">
              <a:lnSpc>
                <a:spcPct val="100000"/>
              </a:lnSpc>
              <a:spcBef>
                <a:spcPct val="0"/>
              </a:spcBef>
              <a:buNone/>
              <a:defRPr sz="6000" b="1" i="0" kern="1200" cap="none" spc="0" baseline="0">
                <a:solidFill>
                  <a:srgbClr val="003057"/>
                </a:solidFill>
                <a:latin typeface="Roboto" panose="02000000000000000000" pitchFamily="2" charset="0"/>
                <a:ea typeface="Roboto" panose="02000000000000000000" pitchFamily="2" charset="0"/>
                <a:cs typeface="Roboto" panose="02000000000000000000" pitchFamily="2" charset="0"/>
              </a:defRPr>
            </a:lvl1pPr>
          </a:lstStyle>
          <a:p>
            <a:endParaRPr lang="en-US" dirty="0"/>
          </a:p>
        </p:txBody>
      </p:sp>
      <p:sp>
        <p:nvSpPr>
          <p:cNvPr id="11" name="Title Placeholder 10">
            <a:extLst>
              <a:ext uri="{FF2B5EF4-FFF2-40B4-BE49-F238E27FC236}">
                <a16:creationId xmlns:a16="http://schemas.microsoft.com/office/drawing/2014/main" id="{3552819F-CE1E-70EB-07B5-3B61D2578A1C}"/>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
        <p:nvSpPr>
          <p:cNvPr id="12" name="Text Placeholder 11">
            <a:extLst>
              <a:ext uri="{FF2B5EF4-FFF2-40B4-BE49-F238E27FC236}">
                <a16:creationId xmlns:a16="http://schemas.microsoft.com/office/drawing/2014/main" id="{CBD913C0-CC86-E0C0-B503-69104064ECF7}"/>
              </a:ext>
            </a:extLst>
          </p:cNvPr>
          <p:cNvSpPr>
            <a:spLocks noGrp="1"/>
          </p:cNvSpPr>
          <p:nvPr>
            <p:ph type="body" idx="1"/>
          </p:nvPr>
        </p:nvSpPr>
        <p:spPr>
          <a:xfrm>
            <a:off x="2447108" y="4441370"/>
            <a:ext cx="8906692" cy="625930"/>
          </a:xfrm>
          <a:prstGeom prst="rect">
            <a:avLst/>
          </a:prstGeom>
        </p:spPr>
        <p:txBody>
          <a:bodyPr vert="horz" lIns="91440" tIns="45720" rIns="91440" bIns="45720" rtlCol="0">
            <a:normAutofit/>
          </a:bodyPr>
          <a:lstStyle/>
          <a:p>
            <a:r>
              <a:rPr lang="en-US" dirty="0"/>
              <a:t>Click to edit Master subtitle style</a:t>
            </a:r>
          </a:p>
        </p:txBody>
      </p:sp>
    </p:spTree>
    <p:extLst>
      <p:ext uri="{BB962C8B-B14F-4D97-AF65-F5344CB8AC3E}">
        <p14:creationId xmlns:p14="http://schemas.microsoft.com/office/powerpoint/2010/main" val="2336126548"/>
      </p:ext>
    </p:extLst>
  </p:cSld>
  <p:clrMap bg1="lt1" tx1="dk1" bg2="lt2" tx2="dk2" accent1="accent1" accent2="accent2" accent3="accent3" accent4="accent4" accent5="accent5" accent6="accent6" hlink="hlink" folHlink="folHlink"/>
  <p:sldLayoutIdLst>
    <p:sldLayoutId id="2147483696" r:id="rId1"/>
    <p:sldLayoutId id="2147483707" r:id="rId2"/>
  </p:sldLayoutIdLst>
  <p:txStyles>
    <p:titleStyle>
      <a:lvl1pPr algn="l" defTabSz="342900" rtl="0" eaLnBrk="1" latinLnBrk="0" hangingPunct="1">
        <a:spcBef>
          <a:spcPct val="0"/>
        </a:spcBef>
        <a:buNone/>
        <a:defRPr sz="6000" b="1" i="0" kern="1200">
          <a:solidFill>
            <a:schemeClr val="tx1"/>
          </a:solidFill>
          <a:latin typeface="Roboto" panose="02000000000000000000" pitchFamily="2" charset="0"/>
          <a:ea typeface="Roboto" panose="02000000000000000000" pitchFamily="2" charset="0"/>
          <a:cs typeface="Roboto" panose="02000000000000000000" pitchFamily="2" charset="0"/>
        </a:defRPr>
      </a:lvl1pPr>
    </p:titleStyle>
    <p:bodyStyle>
      <a:lvl1pPr marL="0" indent="0" algn="l" defTabSz="342900" rtl="0" eaLnBrk="1" latinLnBrk="0" hangingPunct="1">
        <a:spcBef>
          <a:spcPct val="20000"/>
        </a:spcBef>
        <a:buFont typeface="Arial"/>
        <a:buNone/>
        <a:defRPr sz="1800" kern="1200">
          <a:solidFill>
            <a:srgbClr val="B3A369"/>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555A20D-930F-A185-C845-C95F4365004A}"/>
              </a:ext>
            </a:extLst>
          </p:cNvPr>
          <p:cNvSpPr txBox="1">
            <a:spLocks/>
          </p:cNvSpPr>
          <p:nvPr userDrawn="1"/>
        </p:nvSpPr>
        <p:spPr>
          <a:xfrm>
            <a:off x="1746069" y="2137954"/>
            <a:ext cx="8699862" cy="2582091"/>
          </a:xfrm>
          <a:prstGeom prst="rect">
            <a:avLst/>
          </a:prstGeom>
        </p:spPr>
        <p:txBody>
          <a:bodyPr anchor="ctr" anchorCtr="0">
            <a:normAutofit/>
          </a:bodyPr>
          <a:lstStyle>
            <a:lvl1pPr algn="ctr" defTabSz="342900" rtl="0" eaLnBrk="1" latinLnBrk="0" hangingPunct="1">
              <a:lnSpc>
                <a:spcPct val="100000"/>
              </a:lnSpc>
              <a:spcBef>
                <a:spcPct val="0"/>
              </a:spcBef>
              <a:buNone/>
              <a:defRPr sz="6000" b="1" i="0" kern="1200" cap="none" spc="0" baseline="0">
                <a:solidFill>
                  <a:srgbClr val="003057"/>
                </a:solidFill>
                <a:latin typeface="Roboto" panose="02000000000000000000" pitchFamily="2" charset="0"/>
                <a:ea typeface="Roboto" panose="02000000000000000000" pitchFamily="2" charset="0"/>
                <a:cs typeface="Roboto" panose="02000000000000000000" pitchFamily="2" charset="0"/>
              </a:defRPr>
            </a:lvl1pPr>
          </a:lstStyle>
          <a:p>
            <a:endParaRPr lang="en-US" dirty="0"/>
          </a:p>
        </p:txBody>
      </p:sp>
      <p:sp>
        <p:nvSpPr>
          <p:cNvPr id="4" name="Title Placeholder 10">
            <a:extLst>
              <a:ext uri="{FF2B5EF4-FFF2-40B4-BE49-F238E27FC236}">
                <a16:creationId xmlns:a16="http://schemas.microsoft.com/office/drawing/2014/main" id="{C83A85DD-FCD4-4A59-0F3C-B8F9FA03085F}"/>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4265836520"/>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Lst>
  <p:txStyles>
    <p:titleStyle>
      <a:lvl1pPr algn="ctr" defTabSz="342900" rtl="0" eaLnBrk="1" latinLnBrk="0" hangingPunct="1">
        <a:spcBef>
          <a:spcPct val="0"/>
        </a:spcBef>
        <a:buNone/>
        <a:defRPr sz="6000" b="1" i="0" kern="1200">
          <a:solidFill>
            <a:schemeClr val="tx1"/>
          </a:solidFill>
          <a:latin typeface="Roboto" panose="02000000000000000000" pitchFamily="2" charset="0"/>
          <a:ea typeface="Roboto" panose="02000000000000000000" pitchFamily="2" charset="0"/>
          <a:cs typeface="Roboto" panose="02000000000000000000" pitchFamily="2" charset="0"/>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5"/>
            <a:ext cx="11429999" cy="42256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1408329" y="6182540"/>
            <a:ext cx="1546654"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cs typeface="Roboto" panose="02000000000000000000" pitchFamily="2" charset="0"/>
              </a:defRPr>
            </a:lvl1pPr>
          </a:lstStyle>
          <a:p>
            <a:fld id="{016554A5-B4DD-7045-B047-B7DA6D1E70A4}" type="datetimeFigureOut">
              <a:rPr lang="en-US" smtClean="0"/>
              <a:pPr/>
              <a:t>4/17/2025</a:t>
            </a:fld>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381000" y="6182540"/>
            <a:ext cx="916577"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cs typeface="Roboto" panose="02000000000000000000" pitchFamily="2" charset="0"/>
              </a:defRPr>
            </a:lvl1pPr>
          </a:lstStyle>
          <a:p>
            <a:fld id="{AE678206-0642-9F48-9727-6B519CB285FA}" type="slidenum">
              <a:rPr lang="en-US" smtClean="0"/>
              <a:pPr/>
              <a:t>‹#›</a:t>
            </a:fld>
            <a:endParaRPr lang="en-US" dirty="0"/>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93" r:id="rId4"/>
    <p:sldLayoutId id="2147483690" r:id="rId5"/>
    <p:sldLayoutId id="2147483691" r:id="rId6"/>
    <p:sldLayoutId id="2147483692" r:id="rId7"/>
    <p:sldLayoutId id="2147483694" r:id="rId8"/>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FACC4-8BA4-D145-6D28-7181D4BBF84B}"/>
              </a:ext>
            </a:extLst>
          </p:cNvPr>
          <p:cNvSpPr>
            <a:spLocks noGrp="1"/>
          </p:cNvSpPr>
          <p:nvPr>
            <p:ph type="title"/>
          </p:nvPr>
        </p:nvSpPr>
        <p:spPr/>
        <p:txBody>
          <a:bodyPr>
            <a:noAutofit/>
          </a:bodyPr>
          <a:lstStyle/>
          <a:p>
            <a:r>
              <a:rPr lang="en-US" sz="4000" dirty="0">
                <a:latin typeface="Calibri" panose="020F0502020204030204" pitchFamily="34" charset="0"/>
                <a:ea typeface="Calibri" panose="020F0502020204030204" pitchFamily="34" charset="0"/>
                <a:cs typeface="Calibri" panose="020F0502020204030204" pitchFamily="34" charset="0"/>
              </a:rPr>
              <a:t>Graph Attention Networks: Reproducibility Study</a:t>
            </a:r>
          </a:p>
        </p:txBody>
      </p:sp>
      <p:sp>
        <p:nvSpPr>
          <p:cNvPr id="3" name="Content Placeholder 2">
            <a:extLst>
              <a:ext uri="{FF2B5EF4-FFF2-40B4-BE49-F238E27FC236}">
                <a16:creationId xmlns:a16="http://schemas.microsoft.com/office/drawing/2014/main" id="{C0E02467-1D6D-30DE-402A-35783DB9D563}"/>
              </a:ext>
            </a:extLst>
          </p:cNvPr>
          <p:cNvSpPr>
            <a:spLocks noGrp="1"/>
          </p:cNvSpPr>
          <p:nvPr>
            <p:ph idx="1"/>
          </p:nvPr>
        </p:nvSpPr>
        <p:spPr>
          <a:xfrm>
            <a:off x="2447108" y="4441370"/>
            <a:ext cx="8906692" cy="1449476"/>
          </a:xfrm>
        </p:spPr>
        <p:txBody>
          <a:bodyPr>
            <a:normAutofit fontScale="92500" lnSpcReduction="10000"/>
          </a:bodyPr>
          <a:lstStyle/>
          <a:p>
            <a:r>
              <a:rPr lang="en-US" sz="3200" b="1" dirty="0">
                <a:solidFill>
                  <a:srgbClr val="A7934B"/>
                </a:solidFill>
                <a:latin typeface="Calibri" panose="020F0502020204030204" pitchFamily="34" charset="0"/>
                <a:ea typeface="Calibri" panose="020F0502020204030204" pitchFamily="34" charset="0"/>
                <a:cs typeface="Calibri" panose="020F0502020204030204" pitchFamily="34" charset="0"/>
              </a:rPr>
              <a:t>Sina Hassanpouryousefi (</a:t>
            </a:r>
            <a:r>
              <a:rPr lang="en-US" sz="3200" b="1" dirty="0" err="1">
                <a:solidFill>
                  <a:srgbClr val="A7934B"/>
                </a:solidFill>
                <a:latin typeface="Calibri" panose="020F0502020204030204" pitchFamily="34" charset="0"/>
                <a:ea typeface="Calibri" panose="020F0502020204030204" pitchFamily="34" charset="0"/>
                <a:cs typeface="Calibri" panose="020F0502020204030204" pitchFamily="34" charset="0"/>
              </a:rPr>
              <a:t>GTid</a:t>
            </a:r>
            <a:r>
              <a:rPr lang="en-US" sz="3200" b="1" dirty="0">
                <a:solidFill>
                  <a:srgbClr val="A7934B"/>
                </a:solidFill>
                <a:latin typeface="Calibri" panose="020F0502020204030204" pitchFamily="34" charset="0"/>
                <a:ea typeface="Calibri" panose="020F0502020204030204" pitchFamily="34" charset="0"/>
                <a:cs typeface="Calibri" panose="020F0502020204030204" pitchFamily="34" charset="0"/>
              </a:rPr>
              <a:t>: shassanp3) </a:t>
            </a:r>
            <a:br>
              <a:rPr lang="en-US" sz="3200" b="1" dirty="0">
                <a:solidFill>
                  <a:srgbClr val="A7934B"/>
                </a:solidFill>
                <a:latin typeface="Calibri" panose="020F0502020204030204" pitchFamily="34" charset="0"/>
                <a:ea typeface="Calibri" panose="020F0502020204030204" pitchFamily="34" charset="0"/>
                <a:cs typeface="Calibri" panose="020F0502020204030204" pitchFamily="34" charset="0"/>
              </a:rPr>
            </a:br>
            <a:endParaRPr lang="en-US" sz="3200" b="1" dirty="0">
              <a:solidFill>
                <a:srgbClr val="A7934B"/>
              </a:solidFill>
              <a:latin typeface="Calibri" panose="020F0502020204030204" pitchFamily="34" charset="0"/>
              <a:ea typeface="Calibri" panose="020F0502020204030204" pitchFamily="34" charset="0"/>
              <a:cs typeface="Calibri" panose="020F0502020204030204" pitchFamily="34" charset="0"/>
            </a:endParaRPr>
          </a:p>
          <a:p>
            <a:r>
              <a:rPr lang="en-US" sz="3200" b="1" dirty="0">
                <a:solidFill>
                  <a:srgbClr val="A7934B"/>
                </a:solidFill>
                <a:latin typeface="Calibri" panose="020F0502020204030204" pitchFamily="34" charset="0"/>
                <a:ea typeface="Calibri" panose="020F0502020204030204" pitchFamily="34" charset="0"/>
                <a:cs typeface="Calibri" panose="020F0502020204030204" pitchFamily="34" charset="0"/>
              </a:rPr>
              <a:t>Team 32</a:t>
            </a:r>
          </a:p>
        </p:txBody>
      </p:sp>
    </p:spTree>
    <p:extLst>
      <p:ext uri="{BB962C8B-B14F-4D97-AF65-F5344CB8AC3E}">
        <p14:creationId xmlns:p14="http://schemas.microsoft.com/office/powerpoint/2010/main" val="38625583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p:txBody>
          <a:bodyPr/>
          <a:lstStyle/>
          <a:p>
            <a:pPr rtl="0">
              <a:buFont typeface="Arial" panose="020B0604020202020204" pitchFamily="34" charset="0"/>
              <a:buChar char="•"/>
            </a:pPr>
            <a:r>
              <a:rPr lang="en-US" dirty="0"/>
              <a:t>Key Takeaways:</a:t>
            </a:r>
          </a:p>
          <a:p>
            <a:pPr marL="742950" lvl="1" indent="-285750" rtl="0">
              <a:buFont typeface="Arial" panose="020B0604020202020204" pitchFamily="34" charset="0"/>
              <a:buChar char="•"/>
            </a:pPr>
            <a:r>
              <a:rPr lang="en-US" dirty="0"/>
              <a:t>Successfully reproduced GAT (83.3% accuracy on Cora, vs. 83.0% original).</a:t>
            </a:r>
          </a:p>
          <a:p>
            <a:pPr marL="742950" lvl="1" indent="-285750" rtl="0">
              <a:buFont typeface="Arial" panose="020B0604020202020204" pitchFamily="34" charset="0"/>
              <a:buChar char="•"/>
            </a:pPr>
            <a:r>
              <a:rPr lang="en-US" dirty="0"/>
              <a:t>Validated hypotheses: GAT outperforms baselines, attention is critical, multi-head stabilizes.</a:t>
            </a:r>
          </a:p>
          <a:p>
            <a:pPr marL="742950" lvl="1" indent="-285750" rtl="0">
              <a:buFont typeface="Arial" panose="020B0604020202020204" pitchFamily="34" charset="0"/>
              <a:buChar char="•"/>
            </a:pPr>
            <a:r>
              <a:rPr lang="en-US" dirty="0"/>
              <a:t>Built a modular, extensible pipeline for GNN benchmarking.</a:t>
            </a:r>
          </a:p>
          <a:p>
            <a:pPr rtl="0">
              <a:buFont typeface="Arial" panose="020B0604020202020204" pitchFamily="34" charset="0"/>
              <a:buChar char="•"/>
            </a:pPr>
            <a:r>
              <a:rPr lang="en-US" dirty="0"/>
              <a:t>Impact: Provides a reproducible framework for GNN research, with insights into attention’s role.</a:t>
            </a:r>
          </a:p>
          <a:p>
            <a:pPr rtl="0">
              <a:buFont typeface="Arial" panose="020B0604020202020204" pitchFamily="34" charset="0"/>
              <a:buChar char="•"/>
            </a:pPr>
            <a:r>
              <a:rPr lang="en-US" dirty="0"/>
              <a:t>Closing: Questions? Explore the GitHub repo for code and details.</a:t>
            </a: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sz="3200" dirty="0">
                <a:latin typeface="Calibri" panose="020F0502020204030204" pitchFamily="34" charset="0"/>
                <a:ea typeface="Calibri" panose="020F0502020204030204" pitchFamily="34" charset="0"/>
                <a:cs typeface="Calibri" panose="020F0502020204030204" pitchFamily="34" charset="0"/>
              </a:rPr>
              <a:t>Conclusion</a:t>
            </a:r>
          </a:p>
        </p:txBody>
      </p:sp>
    </p:spTree>
    <p:extLst>
      <p:ext uri="{BB962C8B-B14F-4D97-AF65-F5344CB8AC3E}">
        <p14:creationId xmlns:p14="http://schemas.microsoft.com/office/powerpoint/2010/main" val="1620165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p:txBody>
          <a:bodyPr/>
          <a:lstStyle/>
          <a:p>
            <a:pPr rtl="0">
              <a:buFont typeface="Arial" panose="020B0604020202020204" pitchFamily="34" charset="0"/>
              <a:buChar char="•"/>
            </a:pPr>
            <a:r>
              <a:rPr lang="en-US" dirty="0"/>
              <a:t>Objective: Reproduce and extend the GAT architecture from </a:t>
            </a:r>
            <a:r>
              <a:rPr lang="en-US" dirty="0" err="1"/>
              <a:t>Velicković</a:t>
            </a:r>
            <a:r>
              <a:rPr lang="en-US" dirty="0"/>
              <a:t> et al. (ICLR 2018).</a:t>
            </a:r>
          </a:p>
          <a:p>
            <a:pPr rtl="0">
              <a:buFont typeface="Arial" panose="020B0604020202020204" pitchFamily="34" charset="0"/>
              <a:buChar char="•"/>
            </a:pPr>
            <a:endParaRPr lang="en-US" dirty="0"/>
          </a:p>
          <a:p>
            <a:pPr rtl="0">
              <a:buFont typeface="Arial" panose="020B0604020202020204" pitchFamily="34" charset="0"/>
              <a:buChar char="•"/>
            </a:pPr>
            <a:r>
              <a:rPr lang="en-US" dirty="0"/>
              <a:t>Why GATs?</a:t>
            </a:r>
          </a:p>
          <a:p>
            <a:pPr marL="742950" lvl="1" indent="-285750" rtl="0">
              <a:buFont typeface="Arial" panose="020B0604020202020204" pitchFamily="34" charset="0"/>
              <a:buChar char="•"/>
            </a:pPr>
            <a:r>
              <a:rPr lang="en-US" dirty="0"/>
              <a:t>Graphs are ubiquitous (e.g., citation networks, social networks, molecular graphs).</a:t>
            </a:r>
          </a:p>
          <a:p>
            <a:pPr marL="742950" lvl="1" indent="-285750" rtl="0">
              <a:buFont typeface="Arial" panose="020B0604020202020204" pitchFamily="34" charset="0"/>
              <a:buChar char="•"/>
            </a:pPr>
            <a:r>
              <a:rPr lang="en-US" dirty="0"/>
              <a:t>GATs use masked self-attention to weigh neighbor importance, unlike spectral methods (e.g., GCNs).</a:t>
            </a:r>
          </a:p>
          <a:p>
            <a:pPr marL="742950" lvl="1" indent="-285750" rtl="0">
              <a:buFont typeface="Arial" panose="020B0604020202020204" pitchFamily="34" charset="0"/>
              <a:buChar char="•"/>
            </a:pPr>
            <a:r>
              <a:rPr lang="en-US" dirty="0"/>
              <a:t>State-of-the-art performance on node classification tasks (Cora, </a:t>
            </a:r>
            <a:r>
              <a:rPr lang="en-US" dirty="0" err="1"/>
              <a:t>Citeseer</a:t>
            </a:r>
            <a:r>
              <a:rPr lang="en-US" dirty="0"/>
              <a:t>, </a:t>
            </a:r>
            <a:r>
              <a:rPr lang="en-US" dirty="0" err="1"/>
              <a:t>Pubmed</a:t>
            </a:r>
            <a:r>
              <a:rPr lang="en-US" dirty="0"/>
              <a:t>).</a:t>
            </a:r>
          </a:p>
          <a:p>
            <a:pPr marL="742950" lvl="1" indent="-285750" rtl="0">
              <a:buFont typeface="Arial" panose="020B0604020202020204" pitchFamily="34" charset="0"/>
              <a:buChar char="•"/>
            </a:pPr>
            <a:endParaRPr lang="en-US" dirty="0"/>
          </a:p>
          <a:p>
            <a:pPr rtl="0">
              <a:buFont typeface="Arial" panose="020B0604020202020204" pitchFamily="34" charset="0"/>
              <a:buChar char="•"/>
            </a:pPr>
            <a:r>
              <a:rPr lang="en-US" dirty="0"/>
              <a:t>Scope: Implement GAT and baselines (GCN, </a:t>
            </a:r>
            <a:r>
              <a:rPr lang="en-US" dirty="0" err="1"/>
              <a:t>GraphSAGE</a:t>
            </a:r>
            <a:r>
              <a:rPr lang="en-US" dirty="0"/>
              <a:t>, </a:t>
            </a:r>
            <a:r>
              <a:rPr lang="en-US" dirty="0" err="1"/>
              <a:t>ChebNet</a:t>
            </a:r>
            <a:r>
              <a:rPr lang="en-US" dirty="0"/>
              <a:t>, etc.) using </a:t>
            </a:r>
            <a:r>
              <a:rPr lang="en-US" dirty="0" err="1"/>
              <a:t>PyTorch</a:t>
            </a:r>
            <a:r>
              <a:rPr lang="en-US" dirty="0"/>
              <a:t> Geometric, test on Cora dataset, and validate hypotheses.</a:t>
            </a: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sz="3200" dirty="0">
                <a:latin typeface="Calibri" panose="020F0502020204030204" pitchFamily="34" charset="0"/>
                <a:ea typeface="Calibri" panose="020F0502020204030204" pitchFamily="34" charset="0"/>
                <a:cs typeface="Calibri" panose="020F0502020204030204" pitchFamily="34" charset="0"/>
              </a:rPr>
              <a:t>Project Overview and Motivation</a:t>
            </a:r>
          </a:p>
        </p:txBody>
      </p:sp>
    </p:spTree>
    <p:extLst>
      <p:ext uri="{BB962C8B-B14F-4D97-AF65-F5344CB8AC3E}">
        <p14:creationId xmlns:p14="http://schemas.microsoft.com/office/powerpoint/2010/main" val="8207534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p:txBody>
          <a:bodyPr/>
          <a:lstStyle/>
          <a:p>
            <a:pPr rtl="0">
              <a:buFont typeface="Arial" panose="020B0604020202020204" pitchFamily="34" charset="0"/>
              <a:buChar char="•"/>
            </a:pPr>
            <a:r>
              <a:rPr lang="en-US" dirty="0"/>
              <a:t>Hypotheses Tested (from GAT paper):</a:t>
            </a:r>
          </a:p>
          <a:p>
            <a:pPr marL="742950" lvl="1" indent="-285750" rtl="0">
              <a:buFont typeface="Arial" panose="020B0604020202020204" pitchFamily="34" charset="0"/>
              <a:buChar char="•"/>
            </a:pPr>
            <a:r>
              <a:rPr lang="en-US" dirty="0"/>
              <a:t>H1: GAT outperforms GCN and </a:t>
            </a:r>
            <a:r>
              <a:rPr lang="en-US" dirty="0" err="1"/>
              <a:t>ChebNet</a:t>
            </a:r>
            <a:r>
              <a:rPr lang="en-US" dirty="0"/>
              <a:t> on node classification (Cora dataset).</a:t>
            </a:r>
          </a:p>
          <a:p>
            <a:pPr marL="742950" lvl="1" indent="-285750" rtl="0">
              <a:buFont typeface="Arial" panose="020B0604020202020204" pitchFamily="34" charset="0"/>
              <a:buChar char="•"/>
            </a:pPr>
            <a:r>
              <a:rPr lang="en-US" dirty="0"/>
              <a:t>H2: Attention mechanism prioritizes semantically relevant neighbors.</a:t>
            </a:r>
          </a:p>
          <a:p>
            <a:pPr marL="742950" lvl="1" indent="-285750" rtl="0">
              <a:buFont typeface="Arial" panose="020B0604020202020204" pitchFamily="34" charset="0"/>
              <a:buChar char="•"/>
            </a:pPr>
            <a:r>
              <a:rPr lang="en-US" dirty="0"/>
              <a:t>H3: Multi-head attention improves stability and performance.</a:t>
            </a:r>
          </a:p>
          <a:p>
            <a:pPr marL="742950" lvl="1" indent="-285750" rtl="0">
              <a:buFont typeface="Arial" panose="020B0604020202020204" pitchFamily="34" charset="0"/>
              <a:buChar char="•"/>
            </a:pPr>
            <a:endParaRPr lang="en-US" dirty="0"/>
          </a:p>
          <a:p>
            <a:pPr marL="742950" lvl="1" indent="-285750" rtl="0">
              <a:buFont typeface="Arial" panose="020B0604020202020204" pitchFamily="34" charset="0"/>
              <a:buChar char="•"/>
            </a:pPr>
            <a:endParaRPr lang="en-US" dirty="0"/>
          </a:p>
          <a:p>
            <a:pPr rtl="0">
              <a:buFont typeface="Arial" panose="020B0604020202020204" pitchFamily="34" charset="0"/>
              <a:buChar char="•"/>
            </a:pPr>
            <a:r>
              <a:rPr lang="en-US" dirty="0"/>
              <a:t>Experiments:</a:t>
            </a:r>
          </a:p>
          <a:p>
            <a:pPr marL="742950" lvl="1" indent="-285750" rtl="0">
              <a:buFont typeface="Arial" panose="020B0604020202020204" pitchFamily="34" charset="0"/>
              <a:buChar char="•"/>
            </a:pPr>
            <a:r>
              <a:rPr lang="en-US" dirty="0"/>
              <a:t>Train GAT, GCN, </a:t>
            </a:r>
            <a:r>
              <a:rPr lang="en-US" dirty="0" err="1"/>
              <a:t>ChebNet</a:t>
            </a:r>
            <a:r>
              <a:rPr lang="en-US" dirty="0"/>
              <a:t>, </a:t>
            </a:r>
            <a:r>
              <a:rPr lang="en-US" dirty="0" err="1"/>
              <a:t>GraphSAGE</a:t>
            </a:r>
            <a:r>
              <a:rPr lang="en-US" dirty="0"/>
              <a:t>, etc., on Cora (140 train, 500 </a:t>
            </a:r>
            <a:r>
              <a:rPr lang="en-US" dirty="0" err="1"/>
              <a:t>val</a:t>
            </a:r>
            <a:r>
              <a:rPr lang="en-US" dirty="0"/>
              <a:t>, 1000 test nodes).</a:t>
            </a:r>
          </a:p>
          <a:p>
            <a:pPr marL="742950" lvl="1" indent="-285750" rtl="0">
              <a:buFont typeface="Arial" panose="020B0604020202020204" pitchFamily="34" charset="0"/>
              <a:buChar char="•"/>
            </a:pPr>
            <a:r>
              <a:rPr lang="en-US" dirty="0"/>
              <a:t>Visualize attention coefficients using t-SNE.</a:t>
            </a: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sz="3200" dirty="0">
                <a:latin typeface="Calibri" panose="020F0502020204030204" pitchFamily="34" charset="0"/>
                <a:ea typeface="Calibri" panose="020F0502020204030204" pitchFamily="34" charset="0"/>
                <a:cs typeface="Calibri" panose="020F0502020204030204" pitchFamily="34" charset="0"/>
              </a:rPr>
              <a:t> Hypotheses and Experiments</a:t>
            </a:r>
          </a:p>
        </p:txBody>
      </p:sp>
    </p:spTree>
    <p:extLst>
      <p:ext uri="{BB962C8B-B14F-4D97-AF65-F5344CB8AC3E}">
        <p14:creationId xmlns:p14="http://schemas.microsoft.com/office/powerpoint/2010/main" val="36326657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81000" y="1215485"/>
            <a:ext cx="7022123" cy="5211692"/>
          </a:xfrm>
        </p:spPr>
        <p:txBody>
          <a:bodyPr>
            <a:normAutofit/>
          </a:bodyPr>
          <a:lstStyle/>
          <a:p>
            <a:pPr rtl="0">
              <a:buFont typeface="Arial" panose="020B0604020202020204" pitchFamily="34" charset="0"/>
              <a:buChar char="•"/>
            </a:pPr>
            <a:r>
              <a:rPr lang="en-US" dirty="0"/>
              <a:t>Dataset: Cora (Planetoid benchmark)</a:t>
            </a:r>
          </a:p>
          <a:p>
            <a:pPr marL="742950" lvl="1" indent="-285750" rtl="0">
              <a:buFont typeface="Arial" panose="020B0604020202020204" pitchFamily="34" charset="0"/>
              <a:buChar char="•"/>
            </a:pPr>
            <a:r>
              <a:rPr lang="en-US" dirty="0"/>
              <a:t>Nodes: 2708, Edges: 10556 (undirected), Features: 1433 per node, Classes: 7.</a:t>
            </a:r>
          </a:p>
          <a:p>
            <a:pPr marL="742950" lvl="1" indent="-285750" rtl="0">
              <a:buFont typeface="Arial" panose="020B0604020202020204" pitchFamily="34" charset="0"/>
              <a:buChar char="•"/>
            </a:pPr>
            <a:r>
              <a:rPr lang="en-US" dirty="0"/>
              <a:t>Moderately imbalanced (e.g., Class 3: 818 nodes, Class 6: 180 nodes).</a:t>
            </a:r>
          </a:p>
          <a:p>
            <a:pPr marL="742950" lvl="1" indent="-285750" rtl="0">
              <a:buFont typeface="Arial" panose="020B0604020202020204" pitchFamily="34" charset="0"/>
              <a:buChar char="•"/>
            </a:pPr>
            <a:r>
              <a:rPr lang="en-US" dirty="0"/>
              <a:t>Preprocessing: Row-normalized features, used </a:t>
            </a:r>
            <a:r>
              <a:rPr lang="en-US" dirty="0" err="1"/>
              <a:t>PyTorch</a:t>
            </a:r>
            <a:r>
              <a:rPr lang="en-US" dirty="0"/>
              <a:t> </a:t>
            </a:r>
            <a:r>
              <a:rPr lang="en-US" dirty="0" err="1"/>
              <a:t>Geometric’s</a:t>
            </a:r>
            <a:r>
              <a:rPr lang="en-US" dirty="0"/>
              <a:t> train/</a:t>
            </a:r>
            <a:r>
              <a:rPr lang="en-US" dirty="0" err="1"/>
              <a:t>val</a:t>
            </a:r>
            <a:r>
              <a:rPr lang="en-US" dirty="0"/>
              <a:t>/test masks.</a:t>
            </a:r>
          </a:p>
          <a:p>
            <a:pPr rtl="0">
              <a:buFont typeface="Arial" panose="020B0604020202020204" pitchFamily="34" charset="0"/>
              <a:buChar char="•"/>
            </a:pPr>
            <a:r>
              <a:rPr lang="en-US" dirty="0"/>
              <a:t>Models Implemented:</a:t>
            </a:r>
          </a:p>
          <a:p>
            <a:pPr marL="742950" lvl="1" indent="-285750" rtl="0">
              <a:buFont typeface="Arial" panose="020B0604020202020204" pitchFamily="34" charset="0"/>
              <a:buChar char="•"/>
            </a:pPr>
            <a:r>
              <a:rPr lang="en-US" dirty="0"/>
              <a:t>GAT (gat.py): 2 layers, 8 heads (Layer 1), ELU, dropout (0.6).</a:t>
            </a:r>
          </a:p>
          <a:p>
            <a:pPr marL="742950" lvl="1" indent="-285750" rtl="0">
              <a:buFont typeface="Arial" panose="020B0604020202020204" pitchFamily="34" charset="0"/>
              <a:buChar char="•"/>
            </a:pPr>
            <a:r>
              <a:rPr lang="en-US" dirty="0"/>
              <a:t>Baselines: GCN, </a:t>
            </a:r>
            <a:r>
              <a:rPr lang="en-US" dirty="0" err="1"/>
              <a:t>ChebNet</a:t>
            </a:r>
            <a:r>
              <a:rPr lang="en-US" dirty="0"/>
              <a:t>, </a:t>
            </a:r>
            <a:r>
              <a:rPr lang="en-US" dirty="0" err="1"/>
              <a:t>GraphSAGE</a:t>
            </a:r>
            <a:r>
              <a:rPr lang="en-US" dirty="0"/>
              <a:t> (Mean, Pooling), </a:t>
            </a:r>
            <a:r>
              <a:rPr lang="en-US" dirty="0" err="1"/>
              <a:t>SemiEmb</a:t>
            </a:r>
            <a:r>
              <a:rPr lang="en-US" dirty="0"/>
              <a:t>, </a:t>
            </a:r>
            <a:r>
              <a:rPr lang="en-US" dirty="0" err="1"/>
              <a:t>GatedGCN</a:t>
            </a:r>
            <a:r>
              <a:rPr lang="en-US" dirty="0"/>
              <a:t>.</a:t>
            </a:r>
          </a:p>
          <a:p>
            <a:pPr rtl="0">
              <a:buFont typeface="Arial" panose="020B0604020202020204" pitchFamily="34" charset="0"/>
              <a:buChar char="•"/>
            </a:pPr>
            <a:r>
              <a:rPr lang="en-US" dirty="0"/>
              <a:t>Framework: </a:t>
            </a:r>
            <a:r>
              <a:rPr lang="en-US" dirty="0" err="1"/>
              <a:t>PyTorch</a:t>
            </a:r>
            <a:r>
              <a:rPr lang="en-US" dirty="0"/>
              <a:t> Geometric, train.py for unified training/evaluation.</a:t>
            </a: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sz="3200" dirty="0">
                <a:latin typeface="Calibri" panose="020F0502020204030204" pitchFamily="34" charset="0"/>
                <a:ea typeface="Calibri" panose="020F0502020204030204" pitchFamily="34" charset="0"/>
                <a:cs typeface="Calibri" panose="020F0502020204030204" pitchFamily="34" charset="0"/>
              </a:rPr>
              <a:t>Methodology and Dataset</a:t>
            </a:r>
          </a:p>
        </p:txBody>
      </p:sp>
      <p:pic>
        <p:nvPicPr>
          <p:cNvPr id="5" name="Picture 4">
            <a:extLst>
              <a:ext uri="{FF2B5EF4-FFF2-40B4-BE49-F238E27FC236}">
                <a16:creationId xmlns:a16="http://schemas.microsoft.com/office/drawing/2014/main" id="{9244616C-5773-4D9F-88BC-BDFD4C709AE2}"/>
              </a:ext>
            </a:extLst>
          </p:cNvPr>
          <p:cNvPicPr>
            <a:picLocks noChangeAspect="1"/>
          </p:cNvPicPr>
          <p:nvPr/>
        </p:nvPicPr>
        <p:blipFill>
          <a:blip r:embed="rId3"/>
          <a:stretch>
            <a:fillRect/>
          </a:stretch>
        </p:blipFill>
        <p:spPr>
          <a:xfrm>
            <a:off x="7129092" y="1880269"/>
            <a:ext cx="4955939" cy="3097462"/>
          </a:xfrm>
          <a:prstGeom prst="rect">
            <a:avLst/>
          </a:prstGeom>
        </p:spPr>
      </p:pic>
    </p:spTree>
    <p:extLst>
      <p:ext uri="{BB962C8B-B14F-4D97-AF65-F5344CB8AC3E}">
        <p14:creationId xmlns:p14="http://schemas.microsoft.com/office/powerpoint/2010/main" val="21421991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p:txBody>
          <a:bodyPr/>
          <a:lstStyle/>
          <a:p>
            <a:pPr rtl="0">
              <a:buFont typeface="Arial" panose="020B0604020202020204" pitchFamily="34" charset="0"/>
              <a:buChar char="•"/>
            </a:pPr>
            <a:r>
              <a:rPr lang="en-US" dirty="0"/>
              <a:t>Hardware: Intel Core i9-12900K CPU, 64 GB RAM, Windows 10 (no GPU).</a:t>
            </a:r>
          </a:p>
          <a:p>
            <a:pPr rtl="0">
              <a:buFont typeface="Arial" panose="020B0604020202020204" pitchFamily="34" charset="0"/>
              <a:buChar char="•"/>
            </a:pPr>
            <a:r>
              <a:rPr lang="en-US" dirty="0"/>
              <a:t>Framework: </a:t>
            </a:r>
            <a:r>
              <a:rPr lang="en-US" dirty="0" err="1"/>
              <a:t>PyTorch</a:t>
            </a:r>
            <a:r>
              <a:rPr lang="en-US" dirty="0"/>
              <a:t> 2.6.0 (CPU), </a:t>
            </a:r>
            <a:r>
              <a:rPr lang="en-US" dirty="0" err="1"/>
              <a:t>PyTorch</a:t>
            </a:r>
            <a:r>
              <a:rPr lang="en-US" dirty="0"/>
              <a:t> Geometric.</a:t>
            </a:r>
          </a:p>
          <a:p>
            <a:pPr rtl="0">
              <a:buFont typeface="Arial" panose="020B0604020202020204" pitchFamily="34" charset="0"/>
              <a:buChar char="•"/>
            </a:pPr>
            <a:r>
              <a:rPr lang="en-US" dirty="0"/>
              <a:t>Training Details:</a:t>
            </a:r>
          </a:p>
          <a:p>
            <a:pPr marL="742950" lvl="1" indent="-285750" rtl="0">
              <a:buFont typeface="Arial" panose="020B0604020202020204" pitchFamily="34" charset="0"/>
              <a:buChar char="•"/>
            </a:pPr>
            <a:r>
              <a:rPr lang="en-US" dirty="0"/>
              <a:t>Loss: Negative Log-Likelihood (</a:t>
            </a:r>
            <a:r>
              <a:rPr lang="en-US" dirty="0" err="1"/>
              <a:t>NLLoss</a:t>
            </a:r>
            <a:r>
              <a:rPr lang="en-US" dirty="0"/>
              <a:t>).</a:t>
            </a:r>
          </a:p>
          <a:p>
            <a:pPr marL="742950" lvl="1" indent="-285750" rtl="0">
              <a:buFont typeface="Arial" panose="020B0604020202020204" pitchFamily="34" charset="0"/>
              <a:buChar char="•"/>
            </a:pPr>
            <a:r>
              <a:rPr lang="en-US" dirty="0"/>
              <a:t>Optimizer: Adam (</a:t>
            </a:r>
            <a:r>
              <a:rPr lang="en-US" dirty="0" err="1"/>
              <a:t>lr</a:t>
            </a:r>
            <a:r>
              <a:rPr lang="en-US" dirty="0"/>
              <a:t>=0.005, weight decay: 5e-4 on Layer 1, 0 on Layer 2).</a:t>
            </a:r>
          </a:p>
          <a:p>
            <a:pPr marL="742950" lvl="1" indent="-285750" rtl="0">
              <a:buFont typeface="Arial" panose="020B0604020202020204" pitchFamily="34" charset="0"/>
              <a:buChar char="•"/>
            </a:pPr>
            <a:r>
              <a:rPr lang="en-US" dirty="0"/>
              <a:t>Regularization: Dropout (0.6), early stopping (patience=100 epochs).</a:t>
            </a:r>
          </a:p>
          <a:p>
            <a:pPr marL="742950" lvl="1" indent="-285750" rtl="0">
              <a:buFont typeface="Arial" panose="020B0604020202020204" pitchFamily="34" charset="0"/>
              <a:buChar char="•"/>
            </a:pPr>
            <a:r>
              <a:rPr lang="en-US" dirty="0"/>
              <a:t>Metrics: Accuracy, Micro-F1, Macro-F1.</a:t>
            </a:r>
          </a:p>
          <a:p>
            <a:pPr rtl="0">
              <a:buFont typeface="Arial" panose="020B0604020202020204" pitchFamily="34" charset="0"/>
              <a:buChar char="•"/>
            </a:pPr>
            <a:r>
              <a:rPr lang="en-US" dirty="0"/>
              <a:t>Runtime: ~0.15s/epoch, ~ 250 epochs (avg.), 50 trials total.</a:t>
            </a: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sz="3200" dirty="0">
                <a:latin typeface="Calibri" panose="020F0502020204030204" pitchFamily="34" charset="0"/>
                <a:ea typeface="Calibri" panose="020F0502020204030204" pitchFamily="34" charset="0"/>
                <a:cs typeface="Calibri" panose="020F0502020204030204" pitchFamily="34" charset="0"/>
              </a:rPr>
              <a:t>Training Setup</a:t>
            </a:r>
          </a:p>
        </p:txBody>
      </p:sp>
    </p:spTree>
    <p:extLst>
      <p:ext uri="{BB962C8B-B14F-4D97-AF65-F5344CB8AC3E}">
        <p14:creationId xmlns:p14="http://schemas.microsoft.com/office/powerpoint/2010/main" val="3256614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F175381-3B31-4A4C-864D-0BBF792B0882}"/>
              </a:ext>
            </a:extLst>
          </p:cNvPr>
          <p:cNvPicPr>
            <a:picLocks noChangeAspect="1"/>
          </p:cNvPicPr>
          <p:nvPr/>
        </p:nvPicPr>
        <p:blipFill rotWithShape="1">
          <a:blip r:embed="rId3"/>
          <a:srcRect r="31946"/>
          <a:stretch/>
        </p:blipFill>
        <p:spPr>
          <a:xfrm>
            <a:off x="1717822" y="3228999"/>
            <a:ext cx="8271535" cy="3499338"/>
          </a:xfrm>
          <a:prstGeom prst="rect">
            <a:avLst/>
          </a:prstGeom>
        </p:spPr>
      </p:pic>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81000" y="1215484"/>
            <a:ext cx="5957411" cy="5441793"/>
          </a:xfrm>
        </p:spPr>
        <p:txBody>
          <a:bodyPr>
            <a:normAutofit/>
          </a:bodyPr>
          <a:lstStyle/>
          <a:p>
            <a:pPr rtl="0">
              <a:buFont typeface="Arial" panose="020B0604020202020204" pitchFamily="34" charset="0"/>
              <a:buChar char="•"/>
            </a:pPr>
            <a:r>
              <a:rPr lang="en-US" dirty="0"/>
              <a:t>Test Accuracy (Cora):</a:t>
            </a:r>
          </a:p>
          <a:p>
            <a:pPr marL="742950" lvl="1" indent="-285750" rtl="0">
              <a:buFont typeface="Arial" panose="020B0604020202020204" pitchFamily="34" charset="0"/>
              <a:buChar char="•"/>
            </a:pPr>
            <a:r>
              <a:rPr lang="en-US" dirty="0"/>
              <a:t>GAT: 83.3% (Original: 83.0%)</a:t>
            </a:r>
          </a:p>
          <a:p>
            <a:pPr marL="742950" lvl="1" indent="-285750" rtl="0">
              <a:buFont typeface="Arial" panose="020B0604020202020204" pitchFamily="34" charset="0"/>
              <a:buChar char="•"/>
            </a:pPr>
            <a:r>
              <a:rPr lang="en-US" dirty="0"/>
              <a:t>GCN: 82.0% (Original: 81.5%)</a:t>
            </a:r>
          </a:p>
          <a:p>
            <a:pPr marL="742950" lvl="1" indent="-285750" rtl="0">
              <a:buFont typeface="Arial" panose="020B0604020202020204" pitchFamily="34" charset="0"/>
              <a:buChar char="•"/>
            </a:pPr>
            <a:r>
              <a:rPr lang="en-US" dirty="0" err="1"/>
              <a:t>ChebNet</a:t>
            </a:r>
            <a:r>
              <a:rPr lang="en-US" dirty="0"/>
              <a:t>: 81.8% (Original: 81.2%)</a:t>
            </a:r>
          </a:p>
          <a:p>
            <a:pPr marL="742950" lvl="1" indent="-285750" rtl="0">
              <a:buFont typeface="Arial" panose="020B0604020202020204" pitchFamily="34" charset="0"/>
              <a:buChar char="•"/>
            </a:pPr>
            <a:r>
              <a:rPr lang="en-US" dirty="0" err="1"/>
              <a:t>GraphSAGE</a:t>
            </a:r>
            <a:r>
              <a:rPr lang="en-US" dirty="0"/>
              <a:t>: 79.7%, </a:t>
            </a:r>
          </a:p>
          <a:p>
            <a:pPr marL="742950" lvl="1" indent="-285750" rtl="0">
              <a:buFont typeface="Arial" panose="020B0604020202020204" pitchFamily="34" charset="0"/>
              <a:buChar char="•"/>
            </a:pPr>
            <a:r>
              <a:rPr lang="en-US" dirty="0" err="1"/>
              <a:t>SemiEmb</a:t>
            </a:r>
            <a:r>
              <a:rPr lang="en-US" dirty="0"/>
              <a:t>: 58.6%, </a:t>
            </a:r>
          </a:p>
          <a:p>
            <a:pPr marL="742950" lvl="1" indent="-285750" rtl="0">
              <a:buFont typeface="Arial" panose="020B0604020202020204" pitchFamily="34" charset="0"/>
              <a:buChar char="•"/>
            </a:pPr>
            <a:r>
              <a:rPr lang="en-US" dirty="0" err="1"/>
              <a:t>GatedGCN</a:t>
            </a:r>
            <a:r>
              <a:rPr lang="en-US" dirty="0"/>
              <a:t>: 73.2%.</a:t>
            </a: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sz="3200" dirty="0">
                <a:latin typeface="Calibri" panose="020F0502020204030204" pitchFamily="34" charset="0"/>
                <a:ea typeface="Calibri" panose="020F0502020204030204" pitchFamily="34" charset="0"/>
                <a:cs typeface="Calibri" panose="020F0502020204030204" pitchFamily="34" charset="0"/>
              </a:rPr>
              <a:t>Results and Evaluation</a:t>
            </a:r>
          </a:p>
        </p:txBody>
      </p:sp>
      <p:pic>
        <p:nvPicPr>
          <p:cNvPr id="5" name="Picture 4">
            <a:extLst>
              <a:ext uri="{FF2B5EF4-FFF2-40B4-BE49-F238E27FC236}">
                <a16:creationId xmlns:a16="http://schemas.microsoft.com/office/drawing/2014/main" id="{3B01F657-A920-41DD-855B-DCC819AB729E}"/>
              </a:ext>
            </a:extLst>
          </p:cNvPr>
          <p:cNvPicPr>
            <a:picLocks noChangeAspect="1"/>
          </p:cNvPicPr>
          <p:nvPr/>
        </p:nvPicPr>
        <p:blipFill>
          <a:blip r:embed="rId4"/>
          <a:stretch>
            <a:fillRect/>
          </a:stretch>
        </p:blipFill>
        <p:spPr>
          <a:xfrm>
            <a:off x="6338411" y="1127690"/>
            <a:ext cx="5546699" cy="2101309"/>
          </a:xfrm>
          <a:prstGeom prst="rect">
            <a:avLst/>
          </a:prstGeom>
        </p:spPr>
      </p:pic>
    </p:spTree>
    <p:extLst>
      <p:ext uri="{BB962C8B-B14F-4D97-AF65-F5344CB8AC3E}">
        <p14:creationId xmlns:p14="http://schemas.microsoft.com/office/powerpoint/2010/main" val="3606112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81000" y="1215485"/>
            <a:ext cx="6151685" cy="4225650"/>
          </a:xfrm>
        </p:spPr>
        <p:txBody>
          <a:bodyPr/>
          <a:lstStyle/>
          <a:p>
            <a:pPr rtl="0"/>
            <a:endParaRPr lang="en-US" dirty="0"/>
          </a:p>
          <a:p>
            <a:pPr rtl="0">
              <a:buFont typeface="Arial" panose="020B0604020202020204" pitchFamily="34" charset="0"/>
              <a:buChar char="•"/>
            </a:pPr>
            <a:r>
              <a:rPr lang="en-US" dirty="0"/>
              <a:t>Experiment: Visualized attention coefficients using t-SNE projections (H2).</a:t>
            </a:r>
          </a:p>
          <a:p>
            <a:pPr rtl="0">
              <a:buFont typeface="Arial" panose="020B0604020202020204" pitchFamily="34" charset="0"/>
              <a:buChar char="•"/>
            </a:pPr>
            <a:r>
              <a:rPr lang="en-US" dirty="0"/>
              <a:t>Findings: High-attention links often connect same-class nodes, confirming attention’s semantic focus.</a:t>
            </a:r>
          </a:p>
          <a:p>
            <a:pPr rtl="0">
              <a:buFont typeface="Arial" panose="020B0604020202020204" pitchFamily="34" charset="0"/>
              <a:buChar char="•"/>
            </a:pPr>
            <a:r>
              <a:rPr lang="en-US" dirty="0"/>
              <a:t>Challenges: Extracting coefficients required custom hooks in </a:t>
            </a:r>
            <a:r>
              <a:rPr lang="en-US" dirty="0" err="1"/>
              <a:t>PyTorch</a:t>
            </a:r>
            <a:r>
              <a:rPr lang="en-US" dirty="0"/>
              <a:t> Geometric.</a:t>
            </a: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sz="3200" dirty="0">
                <a:latin typeface="Calibri" panose="020F0502020204030204" pitchFamily="34" charset="0"/>
                <a:ea typeface="Calibri" panose="020F0502020204030204" pitchFamily="34" charset="0"/>
                <a:cs typeface="Calibri" panose="020F0502020204030204" pitchFamily="34" charset="0"/>
              </a:rPr>
              <a:t>Attention Visualization and Insights</a:t>
            </a:r>
          </a:p>
        </p:txBody>
      </p:sp>
      <p:pic>
        <p:nvPicPr>
          <p:cNvPr id="5" name="Picture 4">
            <a:extLst>
              <a:ext uri="{FF2B5EF4-FFF2-40B4-BE49-F238E27FC236}">
                <a16:creationId xmlns:a16="http://schemas.microsoft.com/office/drawing/2014/main" id="{B8D43ED4-D3DF-45AF-B78C-713D85F47061}"/>
              </a:ext>
            </a:extLst>
          </p:cNvPr>
          <p:cNvPicPr>
            <a:picLocks noChangeAspect="1"/>
          </p:cNvPicPr>
          <p:nvPr/>
        </p:nvPicPr>
        <p:blipFill>
          <a:blip r:embed="rId3"/>
          <a:stretch>
            <a:fillRect/>
          </a:stretch>
        </p:blipFill>
        <p:spPr>
          <a:xfrm>
            <a:off x="6641857" y="1373101"/>
            <a:ext cx="5550143" cy="4440115"/>
          </a:xfrm>
          <a:prstGeom prst="rect">
            <a:avLst/>
          </a:prstGeom>
        </p:spPr>
      </p:pic>
    </p:spTree>
    <p:extLst>
      <p:ext uri="{BB962C8B-B14F-4D97-AF65-F5344CB8AC3E}">
        <p14:creationId xmlns:p14="http://schemas.microsoft.com/office/powerpoint/2010/main" val="4068275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p:txBody>
          <a:bodyPr/>
          <a:lstStyle/>
          <a:p>
            <a:pPr rtl="0">
              <a:buFont typeface="Arial" panose="020B0604020202020204" pitchFamily="34" charset="0"/>
              <a:buChar char="•"/>
            </a:pPr>
            <a:r>
              <a:rPr lang="en-US" dirty="0"/>
              <a:t>Reproducibility: GAT is highly reproducible (83.3% vs. 83.0% original).</a:t>
            </a:r>
          </a:p>
          <a:p>
            <a:pPr rtl="0">
              <a:buFont typeface="Arial" panose="020B0604020202020204" pitchFamily="34" charset="0"/>
              <a:buChar char="•"/>
            </a:pPr>
            <a:r>
              <a:rPr lang="en-US" dirty="0"/>
              <a:t>Facilitators:</a:t>
            </a:r>
          </a:p>
          <a:p>
            <a:pPr marL="742950" lvl="1" indent="-285750" rtl="0">
              <a:buFont typeface="Arial" panose="020B0604020202020204" pitchFamily="34" charset="0"/>
              <a:buChar char="•"/>
            </a:pPr>
            <a:r>
              <a:rPr lang="en-US" dirty="0"/>
              <a:t>Clear GAT paper documentation.</a:t>
            </a:r>
          </a:p>
          <a:p>
            <a:pPr marL="742950" lvl="1" indent="-285750" rtl="0">
              <a:buFont typeface="Arial" panose="020B0604020202020204" pitchFamily="34" charset="0"/>
              <a:buChar char="•"/>
            </a:pPr>
            <a:r>
              <a:rPr lang="en-US" dirty="0" err="1"/>
              <a:t>PyTorch</a:t>
            </a:r>
            <a:r>
              <a:rPr lang="en-US" dirty="0"/>
              <a:t> </a:t>
            </a:r>
            <a:r>
              <a:rPr lang="en-US" dirty="0" err="1"/>
              <a:t>Geometric’s</a:t>
            </a:r>
            <a:r>
              <a:rPr lang="en-US" dirty="0"/>
              <a:t> Cora dataset access.</a:t>
            </a:r>
          </a:p>
          <a:p>
            <a:pPr marL="742950" lvl="1" indent="-285750" rtl="0">
              <a:buFont typeface="Arial" panose="020B0604020202020204" pitchFamily="34" charset="0"/>
              <a:buChar char="•"/>
            </a:pPr>
            <a:r>
              <a:rPr lang="en-US" dirty="0"/>
              <a:t>Modular train.py pipeline.</a:t>
            </a:r>
          </a:p>
          <a:p>
            <a:pPr marL="742950" lvl="1" indent="-285750" rtl="0">
              <a:buFont typeface="Arial" panose="020B0604020202020204" pitchFamily="34" charset="0"/>
              <a:buChar char="•"/>
            </a:pPr>
            <a:r>
              <a:rPr lang="en-US" dirty="0"/>
              <a:t>LLM assistance for code and metrics.</a:t>
            </a:r>
          </a:p>
          <a:p>
            <a:pPr rtl="0">
              <a:buFont typeface="Arial" panose="020B0604020202020204" pitchFamily="34" charset="0"/>
              <a:buChar char="•"/>
            </a:pPr>
            <a:r>
              <a:rPr lang="en-US" dirty="0"/>
              <a:t>Challenges:</a:t>
            </a:r>
          </a:p>
          <a:p>
            <a:pPr marL="742950" lvl="1" indent="-285750" rtl="0">
              <a:buFont typeface="Arial" panose="020B0604020202020204" pitchFamily="34" charset="0"/>
              <a:buChar char="•"/>
            </a:pPr>
            <a:r>
              <a:rPr lang="en-US" dirty="0"/>
              <a:t>Limited dataset access (only Cora).</a:t>
            </a:r>
          </a:p>
          <a:p>
            <a:pPr marL="742950" lvl="1" indent="-285750" rtl="0">
              <a:buFont typeface="Arial" panose="020B0604020202020204" pitchFamily="34" charset="0"/>
              <a:buChar char="•"/>
            </a:pPr>
            <a:r>
              <a:rPr lang="en-US" dirty="0"/>
              <a:t>Attention visualization required custom tools.</a:t>
            </a:r>
          </a:p>
          <a:p>
            <a:pPr marL="742950" lvl="1" indent="-285750" rtl="0">
              <a:buFont typeface="Arial" panose="020B0604020202020204" pitchFamily="34" charset="0"/>
              <a:buChar char="•"/>
            </a:pPr>
            <a:r>
              <a:rPr lang="en-US" dirty="0"/>
              <a:t>Dropout/weight decay tuning was critical.</a:t>
            </a: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sz="3200" dirty="0">
                <a:latin typeface="Calibri" panose="020F0502020204030204" pitchFamily="34" charset="0"/>
                <a:ea typeface="Calibri" panose="020F0502020204030204" pitchFamily="34" charset="0"/>
                <a:cs typeface="Calibri" panose="020F0502020204030204" pitchFamily="34" charset="0"/>
              </a:rPr>
              <a:t>Discussion and Reproducibility</a:t>
            </a:r>
          </a:p>
        </p:txBody>
      </p:sp>
    </p:spTree>
    <p:extLst>
      <p:ext uri="{BB962C8B-B14F-4D97-AF65-F5344CB8AC3E}">
        <p14:creationId xmlns:p14="http://schemas.microsoft.com/office/powerpoint/2010/main" val="7913836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81000" y="1215484"/>
            <a:ext cx="11429999" cy="5185315"/>
          </a:xfrm>
        </p:spPr>
        <p:txBody>
          <a:bodyPr>
            <a:normAutofit/>
          </a:bodyPr>
          <a:lstStyle/>
          <a:p>
            <a:pPr rtl="0">
              <a:buFont typeface="Arial" panose="020B0604020202020204" pitchFamily="34" charset="0"/>
              <a:buChar char="•"/>
            </a:pPr>
            <a:r>
              <a:rPr lang="en-US" dirty="0"/>
              <a:t>For Paper Authors:</a:t>
            </a:r>
          </a:p>
          <a:p>
            <a:pPr marL="742950" lvl="1" indent="-285750" rtl="0">
              <a:buFont typeface="Arial" panose="020B0604020202020204" pitchFamily="34" charset="0"/>
              <a:buChar char="•"/>
            </a:pPr>
            <a:r>
              <a:rPr lang="en-US" dirty="0"/>
              <a:t>Share full configuration scripts (e.g., optimizer, seeds).</a:t>
            </a:r>
          </a:p>
          <a:p>
            <a:pPr marL="742950" lvl="1" indent="-285750" rtl="0">
              <a:buFont typeface="Arial" panose="020B0604020202020204" pitchFamily="34" charset="0"/>
              <a:buChar char="•"/>
            </a:pPr>
            <a:r>
              <a:rPr lang="en-US" dirty="0"/>
              <a:t>Provide utilities for attention visualization.</a:t>
            </a:r>
          </a:p>
          <a:p>
            <a:pPr marL="742950" lvl="1" indent="-285750" rtl="0">
              <a:buFont typeface="Arial" panose="020B0604020202020204" pitchFamily="34" charset="0"/>
              <a:buChar char="•"/>
            </a:pPr>
            <a:r>
              <a:rPr lang="en-US" dirty="0"/>
              <a:t>Include preprocessing for inductive datasets (e.g., PPI).</a:t>
            </a:r>
          </a:p>
          <a:p>
            <a:pPr rtl="0">
              <a:buFont typeface="Arial" panose="020B0604020202020204" pitchFamily="34" charset="0"/>
              <a:buChar char="•"/>
            </a:pPr>
            <a:r>
              <a:rPr lang="en-US" dirty="0"/>
              <a:t>For Reproducers:</a:t>
            </a:r>
          </a:p>
          <a:p>
            <a:pPr marL="742950" lvl="1" indent="-285750" rtl="0">
              <a:buFont typeface="Arial" panose="020B0604020202020204" pitchFamily="34" charset="0"/>
              <a:buChar char="•"/>
            </a:pPr>
            <a:r>
              <a:rPr lang="en-US" dirty="0"/>
              <a:t>Use </a:t>
            </a:r>
            <a:r>
              <a:rPr lang="en-US" dirty="0" err="1"/>
              <a:t>PyTorch</a:t>
            </a:r>
            <a:r>
              <a:rPr lang="en-US" dirty="0"/>
              <a:t> </a:t>
            </a:r>
            <a:r>
              <a:rPr lang="en-US" dirty="0" err="1"/>
              <a:t>Geometric’s</a:t>
            </a:r>
            <a:r>
              <a:rPr lang="en-US" dirty="0"/>
              <a:t> Planetoid datasets with clear preprocessing.</a:t>
            </a:r>
          </a:p>
          <a:p>
            <a:pPr marL="742950" lvl="1" indent="-285750" rtl="0">
              <a:buFont typeface="Arial" panose="020B0604020202020204" pitchFamily="34" charset="0"/>
              <a:buChar char="•"/>
            </a:pPr>
            <a:r>
              <a:rPr lang="en-US" dirty="0"/>
              <a:t>Specify LLM prompts for masking/regularization.</a:t>
            </a:r>
          </a:p>
          <a:p>
            <a:pPr marL="742950" lvl="1" indent="-285750" rtl="0">
              <a:buFont typeface="Arial" panose="020B0604020202020204" pitchFamily="34" charset="0"/>
              <a:buChar char="•"/>
            </a:pPr>
            <a:r>
              <a:rPr lang="en-US" dirty="0"/>
              <a:t>Verify edge symmetry, test multiple seeds.</a:t>
            </a:r>
          </a:p>
          <a:p>
            <a:pPr rtl="0">
              <a:buFont typeface="Arial" panose="020B0604020202020204" pitchFamily="34" charset="0"/>
              <a:buChar char="•"/>
            </a:pPr>
            <a:r>
              <a:rPr lang="en-US" dirty="0"/>
              <a:t>Future Work:</a:t>
            </a:r>
          </a:p>
          <a:p>
            <a:pPr marL="742950" lvl="1" indent="-285750" rtl="0">
              <a:buFont typeface="Arial" panose="020B0604020202020204" pitchFamily="34" charset="0"/>
              <a:buChar char="•"/>
            </a:pPr>
            <a:r>
              <a:rPr lang="en-US" dirty="0"/>
              <a:t>Test on </a:t>
            </a:r>
            <a:r>
              <a:rPr lang="en-US" dirty="0" err="1"/>
              <a:t>Citeseer</a:t>
            </a:r>
            <a:r>
              <a:rPr lang="en-US" dirty="0"/>
              <a:t>, </a:t>
            </a:r>
            <a:r>
              <a:rPr lang="en-US" dirty="0" err="1"/>
              <a:t>Pubmed</a:t>
            </a:r>
            <a:r>
              <a:rPr lang="en-US" dirty="0"/>
              <a:t>, PPI.</a:t>
            </a:r>
          </a:p>
          <a:p>
            <a:pPr marL="742950" lvl="1" indent="-285750" rtl="0">
              <a:buFont typeface="Arial" panose="020B0604020202020204" pitchFamily="34" charset="0"/>
              <a:buChar char="•"/>
            </a:pPr>
            <a:r>
              <a:rPr lang="en-US" dirty="0"/>
              <a:t>Integrate edge features into attention.</a:t>
            </a:r>
          </a:p>
          <a:p>
            <a:pPr marL="742950" lvl="1" indent="-285750" rtl="0">
              <a:buFont typeface="Arial" panose="020B0604020202020204" pitchFamily="34" charset="0"/>
              <a:buChar char="•"/>
            </a:pPr>
            <a:r>
              <a:rPr lang="en-US" dirty="0"/>
              <a:t>Extend to graph-level classification.</a:t>
            </a: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sz="3200" dirty="0">
                <a:latin typeface="Calibri" panose="020F0502020204030204" pitchFamily="34" charset="0"/>
                <a:ea typeface="Calibri" panose="020F0502020204030204" pitchFamily="34" charset="0"/>
                <a:cs typeface="Calibri" panose="020F0502020204030204" pitchFamily="34" charset="0"/>
              </a:rPr>
              <a:t>Recommendations and Future Work</a:t>
            </a:r>
          </a:p>
        </p:txBody>
      </p:sp>
    </p:spTree>
    <p:extLst>
      <p:ext uri="{BB962C8B-B14F-4D97-AF65-F5344CB8AC3E}">
        <p14:creationId xmlns:p14="http://schemas.microsoft.com/office/powerpoint/2010/main" val="4250602584"/>
      </p:ext>
    </p:extLst>
  </p:cSld>
  <p:clrMapOvr>
    <a:masterClrMapping/>
  </p:clrMapOvr>
</p:sld>
</file>

<file path=ppt/theme/theme1.xml><?xml version="1.0" encoding="utf-8"?>
<a:theme xmlns:a="http://schemas.openxmlformats.org/drawingml/2006/main" name="Title Page">
  <a:themeElements>
    <a:clrScheme name="Custom 1">
      <a:dk1>
        <a:srgbClr val="003057"/>
      </a:dk1>
      <a:lt1>
        <a:srgbClr val="FFFFFF"/>
      </a:lt1>
      <a:dk2>
        <a:srgbClr val="545859"/>
      </a:dk2>
      <a:lt2>
        <a:srgbClr val="D6DBD3"/>
      </a:lt2>
      <a:accent1>
        <a:srgbClr val="B3A369"/>
      </a:accent1>
      <a:accent2>
        <a:srgbClr val="64CCC9"/>
      </a:accent2>
      <a:accent3>
        <a:srgbClr val="A3D233"/>
      </a:accent3>
      <a:accent4>
        <a:srgbClr val="EAAA00"/>
      </a:accent4>
      <a:accent5>
        <a:srgbClr val="008C95"/>
      </a:accent5>
      <a:accent6>
        <a:srgbClr val="7800FF"/>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ATech_PPTtemplate_2021_wide" id="{E85096BA-033B-D848-B268-A76C8AE5D2A4}" vid="{1C4A0A5B-2267-F04A-B00C-3FCDF7CFA02E}"/>
    </a:ext>
  </a:extLst>
</a:theme>
</file>

<file path=ppt/theme/theme2.xml><?xml version="1.0" encoding="utf-8"?>
<a:theme xmlns:a="http://schemas.openxmlformats.org/drawingml/2006/main" name="Dividers">
  <a:themeElements>
    <a:clrScheme name="GA Tech 2021">
      <a:dk1>
        <a:srgbClr val="003057"/>
      </a:dk1>
      <a:lt1>
        <a:srgbClr val="FFFFFF"/>
      </a:lt1>
      <a:dk2>
        <a:srgbClr val="545859"/>
      </a:dk2>
      <a:lt2>
        <a:srgbClr val="D6DBD3"/>
      </a:lt2>
      <a:accent1>
        <a:srgbClr val="EAAA00"/>
      </a:accent1>
      <a:accent2>
        <a:srgbClr val="64CCC9"/>
      </a:accent2>
      <a:accent3>
        <a:srgbClr val="A3D233"/>
      </a:accent3>
      <a:accent4>
        <a:srgbClr val="7800FF"/>
      </a:accent4>
      <a:accent5>
        <a:srgbClr val="008C95"/>
      </a:accent5>
      <a:accent6>
        <a:srgbClr val="E04F38"/>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ATech_PPTtemplate_2021_wide" id="{E85096BA-033B-D848-B268-A76C8AE5D2A4}" vid="{1C4A0A5B-2267-F04A-B00C-3FCDF7CFA02E}"/>
    </a:ext>
  </a:extLst>
</a:theme>
</file>

<file path=ppt/theme/theme3.xml><?xml version="1.0" encoding="utf-8"?>
<a:theme xmlns:a="http://schemas.openxmlformats.org/drawingml/2006/main" name="Content Page">
  <a:themeElements>
    <a:clrScheme name="GT Theme">
      <a:dk1>
        <a:srgbClr val="003057"/>
      </a:dk1>
      <a:lt1>
        <a:srgbClr val="FFFFFF"/>
      </a:lt1>
      <a:dk2>
        <a:srgbClr val="545859"/>
      </a:dk2>
      <a:lt2>
        <a:srgbClr val="D6DBD3"/>
      </a:lt2>
      <a:accent1>
        <a:srgbClr val="B3A369"/>
      </a:accent1>
      <a:accent2>
        <a:srgbClr val="003057"/>
      </a:accent2>
      <a:accent3>
        <a:srgbClr val="54585A"/>
      </a:accent3>
      <a:accent4>
        <a:srgbClr val="D6DBD4"/>
      </a:accent4>
      <a:accent5>
        <a:srgbClr val="F9F6E5"/>
      </a:accent5>
      <a:accent6>
        <a:srgbClr val="EAAA00"/>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Tech_PPTtemplate_2021_wide" id="{E85096BA-033B-D848-B268-A76C8AE5D2A4}" vid="{C86BDF43-62E5-5C4C-BBB8-C9F54843079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GATech_PPTtemplate_2021_wide</Template>
  <TotalTime>11141</TotalTime>
  <Words>2007</Words>
  <Application>Microsoft Office PowerPoint</Application>
  <PresentationFormat>Widescreen</PresentationFormat>
  <Paragraphs>140</Paragraphs>
  <Slides>10</Slides>
  <Notes>10</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10</vt:i4>
      </vt:variant>
    </vt:vector>
  </HeadingPairs>
  <TitlesOfParts>
    <vt:vector size="16" baseType="lpstr">
      <vt:lpstr>Calibri</vt:lpstr>
      <vt:lpstr>Roboto</vt:lpstr>
      <vt:lpstr>Arial</vt:lpstr>
      <vt:lpstr>Title Page</vt:lpstr>
      <vt:lpstr>Dividers</vt:lpstr>
      <vt:lpstr>Content Page</vt:lpstr>
      <vt:lpstr>Graph Attention Networks: Reproducibility Study</vt:lpstr>
      <vt:lpstr>Project Overview and Motivation</vt:lpstr>
      <vt:lpstr> Hypotheses and Experiments</vt:lpstr>
      <vt:lpstr>Methodology and Dataset</vt:lpstr>
      <vt:lpstr>Training Setup</vt:lpstr>
      <vt:lpstr>Results and Evaluation</vt:lpstr>
      <vt:lpstr>Attention Visualization and Insights</vt:lpstr>
      <vt:lpstr>Discussion and Reproducibility</vt:lpstr>
      <vt:lpstr>Recommendations and Future Work</vt:lpstr>
      <vt:lpstr>Conclusion</vt:lpstr>
    </vt:vector>
  </TitlesOfParts>
  <Company>Georgia Institute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Shapes and Charts  Style Guide</dc:title>
  <dc:creator>Perez, Raul N</dc:creator>
  <cp:lastModifiedBy>Sina H. Yousefi</cp:lastModifiedBy>
  <cp:revision>52</cp:revision>
  <dcterms:created xsi:type="dcterms:W3CDTF">2022-08-24T13:02:54Z</dcterms:created>
  <dcterms:modified xsi:type="dcterms:W3CDTF">2025-04-17T23:30:44Z</dcterms:modified>
</cp:coreProperties>
</file>

<file path=docProps/thumbnail.jpeg>
</file>